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044" autoAdjust="0"/>
  </p:normalViewPr>
  <p:slideViewPr>
    <p:cSldViewPr snapToGrid="0">
      <p:cViewPr varScale="1">
        <p:scale>
          <a:sx n="76" d="100"/>
          <a:sy n="76" d="100"/>
        </p:scale>
        <p:origin x="946" y="62"/>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57422-7367-4402-88B5-B30476CC3FC9}" type="datetimeFigureOut">
              <a:rPr lang="en-US" smtClean="0"/>
              <a:t>9/18/2018</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893B7-D3C7-4D74-B805-4A1B9BD49642}" type="slidenum">
              <a:rPr lang="en-US" smtClean="0"/>
              <a:t>‹#›</a:t>
            </a:fld>
            <a:endParaRPr lang="en-US"/>
          </a:p>
        </p:txBody>
      </p:sp>
    </p:spTree>
    <p:extLst>
      <p:ext uri="{BB962C8B-B14F-4D97-AF65-F5344CB8AC3E}">
        <p14:creationId xmlns:p14="http://schemas.microsoft.com/office/powerpoint/2010/main" val="81732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iigiteataja.ee/akt/7799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iigiteataja.ee/akt/7799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igiteataja.ee/akt/77999"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riigiteataja.ee/akt/807257" TargetMode="External"/><Relationship Id="rId5" Type="http://schemas.openxmlformats.org/officeDocument/2006/relationships/hyperlink" Target="https://www.riigiteataja.ee/akt/72346" TargetMode="External"/><Relationship Id="rId4" Type="http://schemas.openxmlformats.org/officeDocument/2006/relationships/hyperlink" Target="https://www.riigiteataja.ee/akt/9723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smtClean="0"/>
              <a:t>http://www.wipo.int/wipolex/ru/details.jsp?id=16484</a:t>
            </a:r>
            <a:endParaRPr lang="en-US" dirty="0"/>
          </a:p>
        </p:txBody>
      </p:sp>
      <p:sp>
        <p:nvSpPr>
          <p:cNvPr id="4" name="Slaidinumbri kohatäide 3"/>
          <p:cNvSpPr>
            <a:spLocks noGrp="1"/>
          </p:cNvSpPr>
          <p:nvPr>
            <p:ph type="sldNum" sz="quarter" idx="10"/>
          </p:nvPr>
        </p:nvSpPr>
        <p:spPr/>
        <p:txBody>
          <a:bodyPr/>
          <a:lstStyle/>
          <a:p>
            <a:fld id="{09C893B7-D3C7-4D74-B805-4A1B9BD49642}" type="slidenum">
              <a:rPr lang="en-US" smtClean="0"/>
              <a:t>5</a:t>
            </a:fld>
            <a:endParaRPr lang="en-US"/>
          </a:p>
        </p:txBody>
      </p:sp>
    </p:spTree>
    <p:extLst>
      <p:ext uri="{BB962C8B-B14F-4D97-AF65-F5344CB8AC3E}">
        <p14:creationId xmlns:p14="http://schemas.microsoft.com/office/powerpoint/2010/main" val="251991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2" name="Shape 4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t>AÕS</a:t>
            </a:r>
          </a:p>
          <a:p>
            <a:pPr marL="0" marR="0" lvl="0" indent="0" algn="l" rtl="0">
              <a:spcBef>
                <a:spcPts val="0"/>
              </a:spcBef>
              <a:buSzPct val="25000"/>
              <a:buFont typeface="Arial"/>
              <a:buNone/>
            </a:pPr>
            <a:r>
              <a:rPr lang="en-US" sz="1800" b="1" i="0" u="none" strike="noStrike" cap="none"/>
              <a:t>§ 38.  Autoriõiguse kehtivuse tähtaeg</a:t>
            </a:r>
          </a:p>
          <a:p>
            <a:pPr marL="0" marR="0" lvl="0" indent="0" algn="l" rtl="0">
              <a:spcBef>
                <a:spcPts val="0"/>
              </a:spcBef>
              <a:buSzPct val="25000"/>
              <a:buFont typeface="Arial"/>
              <a:buNone/>
            </a:pPr>
            <a:r>
              <a:rPr lang="en-US" sz="1800" b="0" i="0" u="none" strike="noStrike" cap="none"/>
              <a:t> (1) Autoriõigus kehtib autori kogu eluaja jooksul ja 70 aastat pärast tema surma, olenemata kuupäevast, millal teos on õiguspäraselt avalikustatud, välja arvatud käesoleva seaduse §-des 39–42 ettenähtud juhud.</a:t>
            </a:r>
          </a:p>
          <a:p>
            <a:pPr marL="0" marR="0" lvl="0" indent="0" algn="l" rtl="0">
              <a:spcBef>
                <a:spcPts val="0"/>
              </a:spcBef>
              <a:buSzPct val="25000"/>
              <a:buFont typeface="Arial"/>
              <a:buNone/>
            </a:pPr>
            <a:r>
              <a:rPr lang="en-US" sz="1800" b="0" i="0" u="none" strike="noStrike" cap="none"/>
              <a:t> (2) [Kehtetu - </a:t>
            </a:r>
            <a:r>
              <a:rPr lang="en-US" sz="1800" b="0" i="0" u="sng" strike="noStrike" cap="none">
                <a:solidFill>
                  <a:srgbClr val="000000"/>
                </a:solidFill>
                <a:hlinkClick r:id="rId3"/>
              </a:rPr>
              <a:t>RT I 1999, 97, 859</a:t>
            </a:r>
            <a:r>
              <a:rPr lang="en-US" sz="1800" b="0" i="0" u="none" strike="noStrike" cap="none"/>
              <a:t> - jõust. 06.01.2000]</a:t>
            </a:r>
          </a:p>
          <a:p>
            <a:pPr marL="0" marR="0" lvl="0" indent="0" algn="l" rtl="0">
              <a:spcBef>
                <a:spcPts val="0"/>
              </a:spcBef>
              <a:buSzPct val="25000"/>
              <a:buFont typeface="Arial"/>
              <a:buNone/>
            </a:pPr>
            <a:r>
              <a:rPr lang="en-US" sz="1800" b="0" i="0" u="none" strike="noStrike" cap="none"/>
              <a:t> (2</a:t>
            </a:r>
            <a:r>
              <a:rPr lang="en-US" sz="1800" b="0" i="0" u="none" strike="noStrike" cap="none" baseline="30000"/>
              <a:t>1</a:t>
            </a:r>
            <a:r>
              <a:rPr lang="en-US" sz="1800" b="0" i="0" u="none" strike="noStrike" cap="none"/>
              <a:t>) Kui teose päritolumaaks Berni kirjandus- ja kunstiteoste kaitse konventsiooni artikli 5 lõike 4 tähenduses on kolmas riik ja teose autor ei ole Eesti kodanik või Eesti Vabariigis alaliselt elav isik, siis kehtib autoriõigus tähtaja jooksul, mille näeb ette päritolumaa seadus, kuid mitte üle käesoleva paragrahvi 1. lõikes nimetatud tähtaja.</a:t>
            </a:r>
            <a:br>
              <a:rPr lang="en-US" sz="1800" b="0" i="0" u="none" strike="noStrike" cap="none"/>
            </a:br>
            <a:r>
              <a:rPr lang="en-US" sz="1800" b="0" i="0" u="none" strike="noStrike" cap="none"/>
              <a:t>[</a:t>
            </a:r>
            <a:r>
              <a:rPr lang="en-US" sz="1800" b="0" i="0" u="sng" strike="noStrike" cap="none">
                <a:solidFill>
                  <a:srgbClr val="000000"/>
                </a:solidFill>
                <a:hlinkClick r:id="rId3"/>
              </a:rPr>
              <a:t>RT I 1999, 97, 859</a:t>
            </a:r>
            <a:r>
              <a:rPr lang="en-US" sz="1800" b="0" i="0" u="none" strike="noStrike" cap="none"/>
              <a:t> - jõust. 06.01.2000]</a:t>
            </a:r>
          </a:p>
          <a:p>
            <a:pPr marL="0" marR="0" lvl="0" indent="0" algn="l" rtl="0">
              <a:spcBef>
                <a:spcPts val="0"/>
              </a:spcBef>
              <a:buSzPct val="25000"/>
              <a:buNone/>
            </a:pPr>
            <a:endParaRPr sz="1800" b="0" i="0" u="none" strike="noStrike" cap="none"/>
          </a:p>
        </p:txBody>
      </p:sp>
      <p:sp>
        <p:nvSpPr>
          <p:cNvPr id="473" name="Shape 4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21</a:t>
            </a:fld>
            <a:endParaRPr lang="en-US" sz="12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3269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smtClean="0"/>
              <a:t>https://www.copyright.ru/ru/documents/avtorskoe_pravo/avtorskie_prava/lichnie_ne_imushchestvennie_avtorskie_prava/</a:t>
            </a:r>
            <a:endParaRPr lang="en-US" dirty="0"/>
          </a:p>
        </p:txBody>
      </p:sp>
      <p:sp>
        <p:nvSpPr>
          <p:cNvPr id="4" name="Slaidinumbri kohatäide 3"/>
          <p:cNvSpPr>
            <a:spLocks noGrp="1"/>
          </p:cNvSpPr>
          <p:nvPr>
            <p:ph type="sldNum" sz="quarter" idx="10"/>
          </p:nvPr>
        </p:nvSpPr>
        <p:spPr/>
        <p:txBody>
          <a:bodyPr/>
          <a:lstStyle/>
          <a:p>
            <a:fld id="{09C893B7-D3C7-4D74-B805-4A1B9BD49642}" type="slidenum">
              <a:rPr lang="en-US" smtClean="0"/>
              <a:t>9</a:t>
            </a:fld>
            <a:endParaRPr lang="en-US"/>
          </a:p>
        </p:txBody>
      </p:sp>
    </p:spTree>
    <p:extLst>
      <p:ext uri="{BB962C8B-B14F-4D97-AF65-F5344CB8AC3E}">
        <p14:creationId xmlns:p14="http://schemas.microsoft.com/office/powerpoint/2010/main" val="294378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smtClean="0"/>
              <a:t>https://www.slideshare.net/hanspoldoja/oppematerjalide-autorioigus?next_slideshow=1</a:t>
            </a:r>
            <a:endParaRPr lang="en-US" dirty="0"/>
          </a:p>
        </p:txBody>
      </p:sp>
      <p:sp>
        <p:nvSpPr>
          <p:cNvPr id="4" name="Slaidinumbri kohatäide 3"/>
          <p:cNvSpPr>
            <a:spLocks noGrp="1"/>
          </p:cNvSpPr>
          <p:nvPr>
            <p:ph type="sldNum" sz="quarter" idx="10"/>
          </p:nvPr>
        </p:nvSpPr>
        <p:spPr/>
        <p:txBody>
          <a:bodyPr/>
          <a:lstStyle/>
          <a:p>
            <a:fld id="{09C893B7-D3C7-4D74-B805-4A1B9BD49642}" type="slidenum">
              <a:rPr lang="en-US" smtClean="0"/>
              <a:t>12</a:t>
            </a:fld>
            <a:endParaRPr lang="en-US"/>
          </a:p>
        </p:txBody>
      </p:sp>
    </p:spTree>
    <p:extLst>
      <p:ext uri="{BB962C8B-B14F-4D97-AF65-F5344CB8AC3E}">
        <p14:creationId xmlns:p14="http://schemas.microsoft.com/office/powerpoint/2010/main" val="297300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91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95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96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3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8" name="Shape 45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Autoriõiguse seadus: https://www.riigiteataja.ee/akt/128122011005?leiaKehtiv</a:t>
            </a:r>
          </a:p>
          <a:p>
            <a:pPr marL="0" marR="0" lvl="0" indent="0" algn="l" rtl="0">
              <a:spcBef>
                <a:spcPts val="0"/>
              </a:spcBef>
              <a:buSzPct val="25000"/>
              <a:buFont typeface="Arial"/>
              <a:buNone/>
            </a:pPr>
            <a:r>
              <a:rPr lang="en-US" sz="1800" b="1" i="0" u="none" strike="noStrike" cap="none"/>
              <a:t>§ 4.  Teosed, millele tekib autoriõigus</a:t>
            </a:r>
          </a:p>
          <a:p>
            <a:pPr marL="0" marR="0" lvl="0" indent="0" algn="l" rtl="0">
              <a:spcBef>
                <a:spcPts val="0"/>
              </a:spcBef>
              <a:buSzPct val="25000"/>
              <a:buFont typeface="Arial"/>
              <a:buNone/>
            </a:pPr>
            <a:r>
              <a:rPr lang="en-US" sz="1800" b="0" i="0" u="none" strike="noStrike" cap="none"/>
              <a:t> (1) Autoriõigus tekib kirjandus-, kunsti- ja teadusteostele.</a:t>
            </a:r>
          </a:p>
          <a:p>
            <a:pPr marL="0" marR="0" lvl="0" indent="0" algn="l" rtl="0">
              <a:spcBef>
                <a:spcPts val="0"/>
              </a:spcBef>
              <a:buSzPct val="25000"/>
              <a:buFont typeface="Arial"/>
              <a:buNone/>
            </a:pPr>
            <a:r>
              <a:rPr lang="en-US" sz="1800" b="0" i="0" u="none" strike="noStrike" cap="none"/>
              <a:t> (2) Teoseks käesoleva seaduse tähenduses loetakse mis tahes originaalset tulemust kirjanduse, kunsti või teaduse valdkonnas, mis on väljendatud mingisuguses objektiivses vormis ja on selle vormi kaudu tajutav ning reprodutseeritav kas vahetult või mingi tehnilise vahendi abil. Teos on originaalne, kui see on autori enda intellektuaalse loomingu tulemus.</a:t>
            </a:r>
          </a:p>
          <a:p>
            <a:pPr marL="0" marR="0" lvl="0" indent="0" algn="l" rtl="0">
              <a:spcBef>
                <a:spcPts val="0"/>
              </a:spcBef>
              <a:buSzPct val="25000"/>
              <a:buFont typeface="Arial"/>
              <a:buNone/>
            </a:pPr>
            <a:r>
              <a:rPr lang="en-US" sz="1800" b="0" i="0" u="none" strike="noStrike" cap="none"/>
              <a:t> (3) Teosed, millele tekib autoriõigus, on:</a:t>
            </a:r>
            <a:br>
              <a:rPr lang="en-US" sz="1800" b="0" i="0" u="none" strike="noStrike" cap="none"/>
            </a:br>
            <a:r>
              <a:rPr lang="en-US" sz="1800" b="0" i="0" u="none" strike="noStrike" cap="none"/>
              <a:t> 1) ilukirjandus-, publitsistika-, poliitika-, haridusalased jms kirjalikud teosed;</a:t>
            </a:r>
            <a:br>
              <a:rPr lang="en-US" sz="1800" b="0" i="0" u="none" strike="noStrike" cap="none"/>
            </a:br>
            <a:r>
              <a:rPr lang="en-US" sz="1800" b="0" i="0" u="none" strike="noStrike" cap="none"/>
              <a:t> 2) teaduslikud ja populaarteaduslikud kirjalikud ja kolmemõõtmelised teosed (monograafiad, artiklid, teadusliku töö aruanded, plaanid, skeemid, maketid, mudelid, testid jms);</a:t>
            </a:r>
            <a:br>
              <a:rPr lang="en-US" sz="1800" b="0" i="0" u="none" strike="noStrike" cap="none"/>
            </a:br>
            <a:r>
              <a:rPr lang="en-US" sz="1800" b="0" i="0" u="none" strike="noStrike" cap="none"/>
              <a:t> 3) arvutiprogrammid, mida kaitstakse nagu kirjandusteoseid. Kaitse laieneb arvutiprogrammi mis tahes väljendusvormile;</a:t>
            </a:r>
            <a:br>
              <a:rPr lang="en-US" sz="1800" b="0" i="0" u="none" strike="noStrike" cap="none"/>
            </a:br>
            <a:r>
              <a:rPr lang="en-US" sz="1800" b="0" i="0" u="none" strike="noStrike" cap="none"/>
              <a:t> 4) kõned, loengud, ettekanded, jutlused jt teosed, mis koosnevad sõnadest ja on väljendatud suuliselt (suulised teosed);</a:t>
            </a:r>
            <a:br>
              <a:rPr lang="en-US" sz="1800" b="0" i="0" u="none" strike="noStrike" cap="none"/>
            </a:br>
            <a:r>
              <a:rPr lang="en-US" sz="1800" b="0" i="0" u="none" strike="noStrike" cap="none"/>
              <a:t> 5) stsenaariumid ja stsenaariumi plaanid, libretod;</a:t>
            </a:r>
            <a:br>
              <a:rPr lang="en-US" sz="1800" b="0" i="0" u="none" strike="noStrike" cap="none"/>
            </a:br>
            <a:r>
              <a:rPr lang="en-US" sz="1800" b="0" i="0" u="none" strike="noStrike" cap="none"/>
              <a:t> 6) draama- ja muusikalised draamateosed;</a:t>
            </a:r>
            <a:br>
              <a:rPr lang="en-US" sz="1800" b="0" i="0" u="none" strike="noStrike" cap="none"/>
            </a:br>
            <a:r>
              <a:rPr lang="en-US" sz="1800" b="0" i="0" u="none" strike="noStrike" cap="none"/>
              <a:t> 7) muusikateosed tekstiga ja ilma tekstita;</a:t>
            </a:r>
            <a:br>
              <a:rPr lang="en-US" sz="1800" b="0" i="0" u="none" strike="noStrike" cap="none"/>
            </a:br>
            <a:r>
              <a:rPr lang="en-US" sz="1800" b="0" i="0" u="none" strike="noStrike" cap="none"/>
              <a:t> 8) koreograafiateosed ja pantomiimid;</a:t>
            </a:r>
            <a:br>
              <a:rPr lang="en-US" sz="1800" b="0" i="0" u="none" strike="noStrike" cap="none"/>
            </a:br>
            <a:r>
              <a:rPr lang="en-US" sz="1800" b="0" i="0" u="none" strike="noStrike" cap="none"/>
              <a:t> 9) audiovisuaalsed teosed (§ 33);</a:t>
            </a:r>
            <a:br>
              <a:rPr lang="en-US" sz="1800" b="0" i="0" u="none" strike="noStrike" cap="none"/>
            </a:br>
            <a:r>
              <a:rPr lang="en-US" sz="1800" b="0" i="0" u="none" strike="noStrike" cap="none"/>
              <a:t> 10) [kehtetu - </a:t>
            </a:r>
            <a:r>
              <a:rPr lang="en-US" sz="1800" b="0" i="0" u="sng" strike="noStrike" cap="none">
                <a:solidFill>
                  <a:srgbClr val="000000"/>
                </a:solidFill>
                <a:hlinkClick r:id="rId3"/>
              </a:rPr>
              <a:t>RT I 1999, 97, 859</a:t>
            </a:r>
            <a:r>
              <a:rPr lang="en-US" sz="1800" b="0" i="0" u="none" strike="noStrike" cap="none"/>
              <a:t> - jõust. 06.01.2000] </a:t>
            </a:r>
            <a:br>
              <a:rPr lang="en-US" sz="1800" b="0" i="0" u="none" strike="noStrike" cap="none"/>
            </a:br>
            <a:r>
              <a:rPr lang="en-US" sz="1800" b="0" i="0" u="none" strike="noStrike" cap="none"/>
              <a:t> 11) maalikunstiteosed, graafikateosed, trükikunstiteosed, joonistused, illustratsioonid;</a:t>
            </a:r>
            <a:br>
              <a:rPr lang="en-US" sz="1800" b="0" i="0" u="none" strike="noStrike" cap="none"/>
            </a:br>
            <a:r>
              <a:rPr lang="en-US" sz="1800" b="0" i="0" u="none" strike="noStrike" cap="none"/>
              <a:t> 12) lavastused ja lavakujunduslikud teosed;</a:t>
            </a:r>
            <a:br>
              <a:rPr lang="en-US" sz="1800" b="0" i="0" u="none" strike="noStrike" cap="none"/>
            </a:br>
            <a:r>
              <a:rPr lang="en-US" sz="1800" b="0" i="0" u="none" strike="noStrike" cap="none"/>
              <a:t> 13) skulptuuriteosed;</a:t>
            </a:r>
            <a:br>
              <a:rPr lang="en-US" sz="1800" b="0" i="0" u="none" strike="noStrike" cap="none"/>
            </a:br>
            <a:r>
              <a:rPr lang="en-US" sz="1800" b="0" i="0" u="none" strike="noStrike" cap="none"/>
              <a:t> 14) arhitektuurne graafika (joonistused, eskiisid, skeemid, joonised, plaanid, projektid jm), projekti sisu lahtimõtestavad seletuskirjad, tekstilisad, programmid, arhitektuursed plastikateosed (mudelid, maketid jm), arhitektuuri- ja maastikuarhitektuuriteosed (hooned, rajatised, pargid, haljasalad jm), linnaehitusansamblid ja kompleksid;</a:t>
            </a:r>
            <a:br>
              <a:rPr lang="en-US" sz="1800" b="0" i="0" u="none" strike="noStrike" cap="none"/>
            </a:br>
            <a:r>
              <a:rPr lang="en-US" sz="1800" b="0" i="0" u="none" strike="noStrike" cap="none"/>
              <a:t> 15) tarbekunstiteosed;</a:t>
            </a:r>
            <a:br>
              <a:rPr lang="en-US" sz="1800" b="0" i="0" u="none" strike="noStrike" cap="none"/>
            </a:br>
            <a:r>
              <a:rPr lang="en-US" sz="1800" b="0" i="0" u="none" strike="noStrike" cap="none"/>
              <a:t> 16) disaini- ja moekunstiteosed;</a:t>
            </a:r>
            <a:br>
              <a:rPr lang="en-US" sz="1800" b="0" i="0" u="none" strike="noStrike" cap="none"/>
            </a:br>
            <a:r>
              <a:rPr lang="en-US" sz="1800" b="0" i="0" u="none" strike="noStrike" cap="none"/>
              <a:t> 17) fotograafiateosed ja fotograafiaga analoogilisel viisil saadud teosed, slaidid ja slaidifilmid;</a:t>
            </a:r>
            <a:br>
              <a:rPr lang="en-US" sz="1800" b="0" i="0" u="none" strike="noStrike" cap="none"/>
            </a:br>
            <a:r>
              <a:rPr lang="en-US" sz="1800" b="0" i="0" u="none" strike="noStrike" cap="none"/>
              <a:t> 18) kartograafiateosed (topograafilised, geograafilised, geoloogilised jt kaardid, atlased, maketid);</a:t>
            </a:r>
            <a:br>
              <a:rPr lang="en-US" sz="1800" b="0" i="0" u="none" strike="noStrike" cap="none"/>
            </a:br>
            <a:r>
              <a:rPr lang="en-US" sz="1800" b="0" i="0" u="none" strike="noStrike" cap="none"/>
              <a:t> 19) õigusaktide projektid;</a:t>
            </a:r>
            <a:br>
              <a:rPr lang="en-US" sz="1800" b="0" i="0" u="none" strike="noStrike" cap="none"/>
            </a:br>
            <a:r>
              <a:rPr lang="en-US" sz="1800" b="0" i="0" u="none" strike="noStrike" cap="none"/>
              <a:t> 19</a:t>
            </a:r>
            <a:r>
              <a:rPr lang="en-US" sz="1800" b="0" i="0" u="none" strike="noStrike" cap="none" baseline="30000"/>
              <a:t>1</a:t>
            </a:r>
            <a:r>
              <a:rPr lang="en-US" sz="1800" b="0" i="0" u="none" strike="noStrike" cap="none"/>
              <a:t>) standardid ja standardite kavandid;</a:t>
            </a:r>
            <a:br>
              <a:rPr lang="en-US" sz="1800" b="0" i="0" u="none" strike="noStrike" cap="none"/>
            </a:br>
            <a:r>
              <a:rPr lang="en-US" sz="1800" b="0" i="0" u="none" strike="noStrike" cap="none"/>
              <a:t> 20) arvamused, retsensioonid, eksperthinnangud jms;</a:t>
            </a:r>
            <a:br>
              <a:rPr lang="en-US" sz="1800" b="0" i="0" u="none" strike="noStrike" cap="none"/>
            </a:br>
            <a:r>
              <a:rPr lang="en-US" sz="1800" b="0" i="0" u="none" strike="noStrike" cap="none"/>
              <a:t> 21) tuletatud teosed, see on teose tõlge, algse teose kohandus (adaptsioon), töötlus (arranžeering) ja teose muu töötlus;</a:t>
            </a:r>
            <a:br>
              <a:rPr lang="en-US" sz="1800" b="0" i="0" u="none" strike="noStrike" cap="none"/>
            </a:br>
            <a:r>
              <a:rPr lang="en-US" sz="1800" b="0" i="0" u="none" strike="noStrike" cap="none"/>
              <a:t> 22) teoste kogumikud ja informatsiooni kogumikud (sealhulgas andmebaasid).</a:t>
            </a:r>
            <a:br>
              <a:rPr lang="en-US" sz="1800" b="0" i="0" u="none" strike="noStrike" cap="none"/>
            </a:br>
            <a:r>
              <a:rPr lang="en-US" sz="1800" b="0" i="0" u="none" strike="noStrike" cap="none"/>
              <a:t>Andmebaas käesoleva seaduse tähenduses on süstemaatiliselt või metoodiliselt korrastatud iseseisvate teoste, andmete või muu materjali kogu, mis on individuaalselt kättesaadav elektrooniliste või muude vahendite abil. Andmebaasi mõiste ei hõlma selle tegemiseks ega käivitamiseks vajaminevat arvutiprogrammi. Käesoleva seaduse alusel kaitstakse autoriõigusega andmebaasi, mis oma sisu valiku ja korralduse tõttu on autori enda intellektuaalse loomingu tulemus, ning ei kohaldata mingit muud kriteeriumi;</a:t>
            </a:r>
            <a:br>
              <a:rPr lang="en-US" sz="1800" b="0" i="0" u="none" strike="noStrike" cap="none"/>
            </a:br>
            <a:r>
              <a:rPr lang="en-US" sz="1800" b="0" i="0" u="none" strike="noStrike" cap="none"/>
              <a:t> 23) muud teosed.</a:t>
            </a:r>
          </a:p>
          <a:p>
            <a:pPr marL="0" marR="0" lvl="0" indent="0" algn="l" rtl="0">
              <a:spcBef>
                <a:spcPts val="0"/>
              </a:spcBef>
              <a:buSzPct val="25000"/>
              <a:buFont typeface="Arial"/>
              <a:buNone/>
            </a:pPr>
            <a:r>
              <a:rPr lang="en-US" sz="1800" b="0" i="0" u="none" strike="noStrike" cap="none"/>
              <a:t> (4) Autoril tekib autoriõigus ka teose loomise vaheetappide resultaatidele (eskiis, visand, plaan, joonis, peatükk, arvutiprogrammi loomise lähtematerjal jms), kui need vastavad käesoleva paragrahvi 2. lõikes sätestatule.</a:t>
            </a:r>
          </a:p>
          <a:p>
            <a:pPr marL="0" marR="0" lvl="0" indent="0" algn="l" rtl="0">
              <a:spcBef>
                <a:spcPts val="0"/>
              </a:spcBef>
              <a:buSzPct val="25000"/>
              <a:buFont typeface="Arial"/>
              <a:buNone/>
            </a:pPr>
            <a:r>
              <a:rPr lang="en-US" sz="1800" b="0" i="0" u="none" strike="noStrike" cap="none"/>
              <a:t> (5) Teose originaalne pealkiri (nimetus) kuulub kaitsmisele teosega võrdsetel alustel.</a:t>
            </a:r>
          </a:p>
          <a:p>
            <a:pPr marL="0" marR="0" lvl="0" indent="0" algn="l" rtl="0">
              <a:spcBef>
                <a:spcPts val="0"/>
              </a:spcBef>
              <a:buSzPct val="25000"/>
              <a:buFont typeface="Arial"/>
              <a:buNone/>
            </a:pPr>
            <a:r>
              <a:rPr lang="en-US" sz="1800" b="0" i="0" u="none" strike="noStrike" cap="none"/>
              <a:t> (6) Teose kaitstust autoriõigusega eeldatakse, välja arvatud juhul, kui käesolevast seadusest või muudest autoriõigusaktidest tulenevalt esineb seda välistav ilmne asjaolu. Tõendamiskohustus lasub teose autoriõigusega kaitstuse vaidlustajal.</a:t>
            </a:r>
            <a:br>
              <a:rPr lang="en-US" sz="1800" b="0" i="0" u="none" strike="noStrike" cap="none"/>
            </a:br>
            <a:r>
              <a:rPr lang="en-US" sz="1800" b="0" i="0" u="none" strike="noStrike" cap="none"/>
              <a:t>[</a:t>
            </a:r>
            <a:r>
              <a:rPr lang="en-US" sz="1800" b="0" i="0" u="sng" strike="noStrike" cap="none">
                <a:solidFill>
                  <a:srgbClr val="000000"/>
                </a:solidFill>
                <a:hlinkClick r:id="rId3"/>
              </a:rPr>
              <a:t>RT I 1999, 97, 859</a:t>
            </a:r>
            <a:r>
              <a:rPr lang="en-US" sz="1800" b="0" i="0" u="none" strike="noStrike" cap="none"/>
              <a:t> - jõust. 06.01.2000]</a:t>
            </a:r>
          </a:p>
          <a:p>
            <a:pPr marL="0" marR="0" lvl="0" indent="0" algn="l" rtl="0">
              <a:spcBef>
                <a:spcPts val="0"/>
              </a:spcBef>
              <a:buSzPct val="25000"/>
              <a:buFont typeface="Arial"/>
              <a:buNone/>
            </a:pPr>
            <a:endParaRPr sz="1800" b="0" i="0" u="none" strike="noStrike" cap="none"/>
          </a:p>
          <a:p>
            <a:pPr marL="0" marR="0" lvl="0" indent="0" algn="l" rtl="0">
              <a:spcBef>
                <a:spcPts val="0"/>
              </a:spcBef>
              <a:buSzPct val="25000"/>
              <a:buFont typeface="Arial"/>
              <a:buNone/>
            </a:pPr>
            <a:r>
              <a:rPr lang="en-US" sz="1800" b="0" i="0" u="none" strike="noStrike" cap="none"/>
              <a:t>Berni kirjandus- ja kunstiteoste kaitse konventsioon: https://www.riigiteataja.ee/akt/13101723</a:t>
            </a:r>
          </a:p>
          <a:p>
            <a:pPr marL="0" marR="0" lvl="0" indent="0" algn="l" rtl="0">
              <a:spcBef>
                <a:spcPts val="0"/>
              </a:spcBef>
              <a:buSzPct val="25000"/>
              <a:buFont typeface="Arial"/>
              <a:buNone/>
            </a:pPr>
            <a:r>
              <a:rPr lang="en-US" sz="1800" b="1" i="0" u="none" strike="noStrike" cap="none"/>
              <a:t>2. artikkel</a:t>
            </a:r>
          </a:p>
          <a:p>
            <a:pPr marL="0" marR="0" lvl="0" indent="0" algn="l" rtl="0">
              <a:spcBef>
                <a:spcPts val="0"/>
              </a:spcBef>
              <a:buSzPct val="25000"/>
              <a:buFont typeface="Arial"/>
              <a:buNone/>
            </a:pPr>
            <a:r>
              <a:rPr lang="en-US" sz="1800" b="0" i="0" u="none" strike="noStrike" cap="none"/>
              <a:t>(1) Väljend «kirjandus- ja kunstiteosed» hõlmab igasuguseid tooteid kirjanduse, teaduse või kunsti valdkonnas, sõltumata selle väljendusviisist või -vormist, nagu näiteks raamatuid, brošüüre ja teisi kirjutisi; loenguid, pöördumisi, jutlusi ja teisi samalaadseid teoseid; draama- või muusikalisi draamateoseid; koreograafiateoseid ja pantomiimiteoseid; muusikateoseid tekstiga või ilma tekstita; kinematograafiateoseid, millega võrdsustatakse kinematograafiale analoogsel viisil valminud teosed; joonistus-, maalikunsti-, arhitektuuri-, skulptuuri-, graveerimis- ja litograafiateoseid; fotograafiateoseid, millega võrdsustatakse fotograafiale analoogsel viisil valminud teosed; kujutava kunsti teoseid; illustratsioone, kaarte, plaane, visandeid ja kolmemõõtmelisi teoseid geograafia, topograafia, arhitektuuri või teaduse valdkonnas.</a:t>
            </a:r>
          </a:p>
          <a:p>
            <a:pPr marL="0" marR="0" lvl="0" indent="0" algn="l" rtl="0">
              <a:spcBef>
                <a:spcPts val="0"/>
              </a:spcBef>
              <a:buSzPct val="25000"/>
              <a:buFont typeface="Arial"/>
              <a:buNone/>
            </a:pPr>
            <a:r>
              <a:rPr lang="en-US" sz="1800" b="0" i="0" u="none" strike="noStrike" cap="none"/>
              <a:t>(3) Tõlkeid, adaptsioone, muusikalisi töötlusi ja teisi kirjandus- ja kunstiteoste teisendusi kaitstakse kui originaalteoseid, ilma et see autoriõigust originaalteosele kitsendaks.</a:t>
            </a:r>
          </a:p>
        </p:txBody>
      </p:sp>
      <p:sp>
        <p:nvSpPr>
          <p:cNvPr id="459" name="Shape 45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19</a:t>
            </a:fld>
            <a:endParaRPr lang="en-US" sz="12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712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5" name="Shape 46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dirty="0"/>
              <a:t>§ 12.  </a:t>
            </a:r>
            <a:r>
              <a:rPr lang="en-US" sz="1800" b="1" i="0" u="none" strike="noStrike" cap="none" dirty="0" err="1"/>
              <a:t>Isiklikud</a:t>
            </a:r>
            <a:r>
              <a:rPr lang="en-US" sz="1800" b="1" i="0" u="none" strike="noStrike" cap="none" dirty="0"/>
              <a:t> </a:t>
            </a:r>
            <a:r>
              <a:rPr lang="en-US" sz="1800" b="1" i="0" u="none" strike="noStrike" cap="none" dirty="0" err="1"/>
              <a:t>õigused</a:t>
            </a:r>
            <a:endParaRPr lang="en-US" sz="1800" b="1" i="0" u="none" strike="noStrike" cap="none" dirty="0"/>
          </a:p>
          <a:p>
            <a:pPr marL="0" marR="0" lvl="0" indent="0" algn="l" rtl="0">
              <a:spcBef>
                <a:spcPts val="0"/>
              </a:spcBef>
              <a:buSzPct val="25000"/>
              <a:buFont typeface="Arial"/>
              <a:buNone/>
            </a:pPr>
            <a:r>
              <a:rPr lang="en-US" sz="1800" b="0" i="0" u="none" strike="noStrike" cap="none" dirty="0"/>
              <a:t> (1) </a:t>
            </a:r>
            <a:r>
              <a:rPr lang="en-US" sz="1800" b="0" i="0" u="none" strike="noStrike" cap="none" dirty="0" err="1"/>
              <a:t>Teose</a:t>
            </a:r>
            <a:r>
              <a:rPr lang="en-US" sz="1800" b="0" i="0" u="none" strike="noStrike" cap="none" dirty="0"/>
              <a:t> </a:t>
            </a:r>
            <a:r>
              <a:rPr lang="en-US" sz="1800" b="0" i="0" u="none" strike="noStrike" cap="none" dirty="0" err="1"/>
              <a:t>autoril</a:t>
            </a:r>
            <a:r>
              <a:rPr lang="en-US" sz="1800" b="0" i="0" u="none" strike="noStrike" cap="none" dirty="0"/>
              <a:t> on </a:t>
            </a:r>
            <a:r>
              <a:rPr lang="en-US" sz="1800" b="0" i="0" u="none" strike="noStrike" cap="none" dirty="0" err="1"/>
              <a:t>õigus</a:t>
            </a:r>
            <a:r>
              <a:rPr lang="en-US" sz="1800" b="0" i="0" u="none" strike="noStrike" cap="none" dirty="0"/>
              <a:t>:</a:t>
            </a:r>
            <a:br>
              <a:rPr lang="en-US" sz="1800" b="0" i="0" u="none" strike="noStrike" cap="none" dirty="0"/>
            </a:br>
            <a:r>
              <a:rPr lang="en-US" sz="1800" b="0" i="0" u="none" strike="noStrike" cap="none" dirty="0"/>
              <a:t> 1) </a:t>
            </a:r>
            <a:r>
              <a:rPr lang="en-US" sz="1800" b="0" i="0" u="none" strike="noStrike" cap="none" dirty="0" err="1"/>
              <a:t>esineda</a:t>
            </a:r>
            <a:r>
              <a:rPr lang="en-US" sz="1800" b="0" i="0" u="none" strike="noStrike" cap="none" dirty="0"/>
              <a:t> </a:t>
            </a:r>
            <a:r>
              <a:rPr lang="en-US" sz="1800" b="0" i="0" u="none" strike="noStrike" cap="none" dirty="0" err="1"/>
              <a:t>üldsuse</a:t>
            </a:r>
            <a:r>
              <a:rPr lang="en-US" sz="1800" b="0" i="0" u="none" strike="noStrike" cap="none" dirty="0"/>
              <a:t> </a:t>
            </a:r>
            <a:r>
              <a:rPr lang="en-US" sz="1800" b="0" i="0" u="none" strike="noStrike" cap="none" dirty="0" err="1"/>
              <a:t>ees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loojana</a:t>
            </a:r>
            <a:r>
              <a:rPr lang="en-US" sz="1800" b="0" i="0" u="none" strike="noStrike" cap="none" dirty="0"/>
              <a:t> ja </a:t>
            </a:r>
            <a:r>
              <a:rPr lang="en-US" sz="1800" b="0" i="0" u="none" strike="noStrike" cap="none" dirty="0" err="1"/>
              <a:t>nõuda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loomise</a:t>
            </a:r>
            <a:r>
              <a:rPr lang="en-US" sz="1800" b="0" i="0" u="none" strike="noStrike" cap="none" dirty="0"/>
              <a:t> </a:t>
            </a:r>
            <a:r>
              <a:rPr lang="en-US" sz="1800" b="0" i="0" u="none" strike="noStrike" cap="none" dirty="0" err="1"/>
              <a:t>fakti</a:t>
            </a:r>
            <a:r>
              <a:rPr lang="en-US" sz="1800" b="0" i="0" u="none" strike="noStrike" cap="none" dirty="0"/>
              <a:t> </a:t>
            </a:r>
            <a:r>
              <a:rPr lang="en-US" sz="1800" b="0" i="0" u="none" strike="noStrike" cap="none" dirty="0" err="1"/>
              <a:t>tunnustamist</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autorsuse</a:t>
            </a:r>
            <a:r>
              <a:rPr lang="en-US" sz="1800" b="0" i="0" u="none" strike="noStrike" cap="none" dirty="0"/>
              <a:t> </a:t>
            </a:r>
            <a:r>
              <a:rPr lang="en-US" sz="1800" b="0" i="0" u="none" strike="noStrike" cap="none" dirty="0" err="1"/>
              <a:t>seostamise</a:t>
            </a:r>
            <a:r>
              <a:rPr lang="en-US" sz="1800" b="0" i="0" u="none" strike="noStrike" cap="none" dirty="0"/>
              <a:t> </a:t>
            </a:r>
            <a:r>
              <a:rPr lang="en-US" sz="1800" b="0" i="0" u="none" strike="noStrike" cap="none" dirty="0" err="1"/>
              <a:t>teel</a:t>
            </a:r>
            <a:r>
              <a:rPr lang="en-US" sz="1800" b="0" i="0" u="none" strike="noStrike" cap="none" dirty="0"/>
              <a:t> </a:t>
            </a:r>
            <a:r>
              <a:rPr lang="en-US" sz="1800" b="0" i="0" u="none" strike="noStrike" cap="none" dirty="0" err="1"/>
              <a:t>tema</a:t>
            </a:r>
            <a:r>
              <a:rPr lang="en-US" sz="1800" b="0" i="0" u="none" strike="noStrike" cap="none" dirty="0"/>
              <a:t> </a:t>
            </a:r>
            <a:r>
              <a:rPr lang="en-US" sz="1800" b="0" i="0" u="none" strike="noStrike" cap="none" dirty="0" err="1"/>
              <a:t>isiku</a:t>
            </a:r>
            <a:r>
              <a:rPr lang="en-US" sz="1800" b="0" i="0" u="none" strike="noStrike" cap="none" dirty="0"/>
              <a:t> ja </a:t>
            </a:r>
            <a:r>
              <a:rPr lang="en-US" sz="1800" b="0" i="0" u="none" strike="noStrike" cap="none" dirty="0" err="1"/>
              <a:t>nimega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kasutamisel</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autorsusele</a:t>
            </a:r>
            <a:r>
              <a:rPr lang="en-US" sz="1800" b="0" i="0" u="none" strike="noStrike" cap="none" dirty="0"/>
              <a:t>);</a:t>
            </a:r>
            <a:br>
              <a:rPr lang="en-US" sz="1800" b="0" i="0" u="none" strike="noStrike" cap="none" dirty="0"/>
            </a:br>
            <a:r>
              <a:rPr lang="en-US" sz="1800" b="0" i="0" u="none" strike="noStrike" cap="none" dirty="0"/>
              <a:t> 2) </a:t>
            </a:r>
            <a:r>
              <a:rPr lang="en-US" sz="1800" b="0" i="0" u="none" strike="noStrike" cap="none" dirty="0" err="1"/>
              <a:t>otsustada</a:t>
            </a:r>
            <a:r>
              <a:rPr lang="en-US" sz="1800" b="0" i="0" u="none" strike="noStrike" cap="none" dirty="0"/>
              <a:t>, </a:t>
            </a:r>
            <a:r>
              <a:rPr lang="en-US" sz="1800" b="0" i="0" u="none" strike="noStrike" cap="none" dirty="0" err="1"/>
              <a:t>millisel</a:t>
            </a:r>
            <a:r>
              <a:rPr lang="en-US" sz="1800" b="0" i="0" u="none" strike="noStrike" cap="none" dirty="0"/>
              <a:t> </a:t>
            </a:r>
            <a:r>
              <a:rPr lang="en-US" sz="1800" b="0" i="0" u="none" strike="noStrike" cap="none" dirty="0" err="1"/>
              <a:t>viisil</a:t>
            </a:r>
            <a:r>
              <a:rPr lang="en-US" sz="1800" b="0" i="0" u="none" strike="noStrike" cap="none" dirty="0"/>
              <a:t> </a:t>
            </a:r>
            <a:r>
              <a:rPr lang="en-US" sz="1800" b="0" i="0" u="none" strike="noStrike" cap="none" dirty="0" err="1"/>
              <a:t>peab</a:t>
            </a:r>
            <a:r>
              <a:rPr lang="en-US" sz="1800" b="0" i="0" u="none" strike="noStrike" cap="none" dirty="0"/>
              <a:t> </a:t>
            </a:r>
            <a:r>
              <a:rPr lang="en-US" sz="1800" b="0" i="0" u="none" strike="noStrike" cap="none" dirty="0" err="1"/>
              <a:t>olema</a:t>
            </a:r>
            <a:r>
              <a:rPr lang="en-US" sz="1800" b="0" i="0" u="none" strike="noStrike" cap="none" dirty="0"/>
              <a:t> </a:t>
            </a:r>
            <a:r>
              <a:rPr lang="en-US" sz="1800" b="0" i="0" u="none" strike="noStrike" cap="none" dirty="0" err="1"/>
              <a:t>tähistatud</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nimi</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kasutamisel</a:t>
            </a:r>
            <a:r>
              <a:rPr lang="en-US" sz="1800" b="0" i="0" u="none" strike="noStrike" cap="none" dirty="0"/>
              <a:t> – </a:t>
            </a:r>
            <a:r>
              <a:rPr lang="en-US" sz="1800" b="0" i="0" u="none" strike="noStrike" cap="none" dirty="0" err="1"/>
              <a:t>kas</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kodanikunimega</a:t>
            </a:r>
            <a:r>
              <a:rPr lang="en-US" sz="1800" b="0" i="0" u="none" strike="noStrike" cap="none" dirty="0"/>
              <a:t>, </a:t>
            </a:r>
            <a:r>
              <a:rPr lang="en-US" sz="1800" b="0" i="0" u="none" strike="noStrike" cap="none" dirty="0" err="1"/>
              <a:t>autorimärgiga</a:t>
            </a:r>
            <a:r>
              <a:rPr lang="en-US" sz="1800" b="0" i="0" u="none" strike="noStrike" cap="none" dirty="0"/>
              <a:t>, </a:t>
            </a:r>
            <a:r>
              <a:rPr lang="en-US" sz="1800" b="0" i="0" u="none" strike="noStrike" cap="none" dirty="0" err="1"/>
              <a:t>varjunimega</a:t>
            </a:r>
            <a:r>
              <a:rPr lang="en-US" sz="1800" b="0" i="0" u="none" strike="noStrike" cap="none" dirty="0"/>
              <a:t> (</a:t>
            </a:r>
            <a:r>
              <a:rPr lang="en-US" sz="1800" b="0" i="0" u="none" strike="noStrike" cap="none" dirty="0" err="1"/>
              <a:t>pseudonüümiga</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ilma</a:t>
            </a:r>
            <a:r>
              <a:rPr lang="en-US" sz="1800" b="0" i="0" u="none" strike="noStrike" cap="none" dirty="0"/>
              <a:t> </a:t>
            </a:r>
            <a:r>
              <a:rPr lang="en-US" sz="1800" b="0" i="0" u="none" strike="noStrike" cap="none" dirty="0" err="1"/>
              <a:t>nimeta</a:t>
            </a:r>
            <a:r>
              <a:rPr lang="en-US" sz="1800" b="0" i="0" u="none" strike="noStrike" cap="none" dirty="0"/>
              <a:t> (</a:t>
            </a:r>
            <a:r>
              <a:rPr lang="en-US" sz="1800" b="0" i="0" u="none" strike="noStrike" cap="none" dirty="0" err="1"/>
              <a:t>anonüümselt</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autorinimele</a:t>
            </a:r>
            <a:r>
              <a:rPr lang="en-US" sz="1800" b="0" i="0" u="none" strike="noStrike" cap="none" dirty="0"/>
              <a:t>);</a:t>
            </a:r>
            <a:br>
              <a:rPr lang="en-US" sz="1800" b="0" i="0" u="none" strike="noStrike" cap="none" dirty="0"/>
            </a:br>
            <a:r>
              <a:rPr lang="en-US" sz="1800" b="0" i="0" u="none" strike="noStrike" cap="none" dirty="0"/>
              <a:t> 3) </a:t>
            </a:r>
            <a:r>
              <a:rPr lang="en-US" sz="1800" b="0" i="0" u="none" strike="noStrike" cap="none" dirty="0" err="1"/>
              <a:t>teha</a:t>
            </a:r>
            <a:r>
              <a:rPr lang="en-US" sz="1800" b="0" i="0" u="none" strike="noStrike" cap="none" dirty="0"/>
              <a:t> </a:t>
            </a:r>
            <a:r>
              <a:rPr lang="en-US" sz="1800" b="0" i="0" u="none" strike="noStrike" cap="none" dirty="0" err="1"/>
              <a:t>ise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lubada</a:t>
            </a:r>
            <a:r>
              <a:rPr lang="en-US" sz="1800" b="0" i="0" u="none" strike="noStrike" cap="none" dirty="0"/>
              <a:t> </a:t>
            </a:r>
            <a:r>
              <a:rPr lang="en-US" sz="1800" b="0" i="0" u="none" strike="noStrike" cap="none" dirty="0" err="1"/>
              <a:t>teha</a:t>
            </a:r>
            <a:r>
              <a:rPr lang="en-US" sz="1800" b="0" i="0" u="none" strike="noStrike" cap="none" dirty="0"/>
              <a:t> </a:t>
            </a:r>
            <a:r>
              <a:rPr lang="en-US" sz="1800" b="0" i="0" u="none" strike="noStrike" cap="none" dirty="0" err="1"/>
              <a:t>teistel</a:t>
            </a:r>
            <a:r>
              <a:rPr lang="en-US" sz="1800" b="0" i="0" u="none" strike="noStrike" cap="none" dirty="0"/>
              <a:t> </a:t>
            </a:r>
            <a:r>
              <a:rPr lang="en-US" sz="1800" b="0" i="0" u="none" strike="noStrike" cap="none" dirty="0" err="1"/>
              <a:t>isikutel</a:t>
            </a:r>
            <a:r>
              <a:rPr lang="en-US" sz="1800" b="0" i="0" u="none" strike="noStrike" cap="none" dirty="0"/>
              <a:t> </a:t>
            </a:r>
            <a:r>
              <a:rPr lang="en-US" sz="1800" b="0" i="0" u="none" strike="noStrike" cap="none" dirty="0" err="1"/>
              <a:t>teoses</a:t>
            </a:r>
            <a:r>
              <a:rPr lang="en-US" sz="1800" b="0" i="0" u="none" strike="noStrike" cap="none" dirty="0"/>
              <a:t> </a:t>
            </a:r>
            <a:r>
              <a:rPr lang="en-US" sz="1800" b="0" i="0" u="none" strike="noStrike" cap="none" dirty="0" err="1"/>
              <a:t>endas</a:t>
            </a:r>
            <a:r>
              <a:rPr lang="en-US" sz="1800" b="0" i="0" u="none" strike="noStrike" cap="none" dirty="0"/>
              <a:t>, </a:t>
            </a:r>
            <a:r>
              <a:rPr lang="en-US" sz="1800" b="0" i="0" u="none" strike="noStrike" cap="none" dirty="0" err="1"/>
              <a:t>tema</a:t>
            </a:r>
            <a:r>
              <a:rPr lang="en-US" sz="1800" b="0" i="0" u="none" strike="noStrike" cap="none" dirty="0"/>
              <a:t> </a:t>
            </a:r>
            <a:r>
              <a:rPr lang="en-US" sz="1800" b="0" i="0" u="none" strike="noStrike" cap="none" dirty="0" err="1"/>
              <a:t>pealkirjas</a:t>
            </a:r>
            <a:r>
              <a:rPr lang="en-US" sz="1800" b="0" i="0" u="none" strike="noStrike" cap="none" dirty="0"/>
              <a:t> (</a:t>
            </a:r>
            <a:r>
              <a:rPr lang="en-US" sz="1800" b="0" i="0" u="none" strike="noStrike" cap="none" dirty="0" err="1"/>
              <a:t>nimetuses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autorinime</a:t>
            </a:r>
            <a:r>
              <a:rPr lang="en-US" sz="1800" b="0" i="0" u="none" strike="noStrike" cap="none" dirty="0"/>
              <a:t> </a:t>
            </a:r>
            <a:r>
              <a:rPr lang="en-US" sz="1800" b="0" i="0" u="none" strike="noStrike" cap="none" dirty="0" err="1"/>
              <a:t>tähistuses</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muudatusi</a:t>
            </a:r>
            <a:r>
              <a:rPr lang="en-US" sz="1800" b="0" i="0" u="none" strike="noStrike" cap="none" dirty="0"/>
              <a:t> </a:t>
            </a:r>
            <a:r>
              <a:rPr lang="en-US" sz="1800" b="0" i="0" u="none" strike="noStrike" cap="none" dirty="0" err="1"/>
              <a:t>ning</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vaidlustada</a:t>
            </a:r>
            <a:r>
              <a:rPr lang="en-US" sz="1800" b="0" i="0" u="none" strike="noStrike" cap="none" dirty="0"/>
              <a:t> </a:t>
            </a:r>
            <a:r>
              <a:rPr lang="en-US" sz="1800" b="0" i="0" u="none" strike="noStrike" cap="none" dirty="0" err="1"/>
              <a:t>ilma</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nõusolekuta</a:t>
            </a:r>
            <a:r>
              <a:rPr lang="en-US" sz="1800" b="0" i="0" u="none" strike="noStrike" cap="none" dirty="0"/>
              <a:t> </a:t>
            </a:r>
            <a:r>
              <a:rPr lang="en-US" sz="1800" b="0" i="0" u="none" strike="noStrike" cap="none" dirty="0" err="1"/>
              <a:t>tehtud</a:t>
            </a:r>
            <a:r>
              <a:rPr lang="en-US" sz="1800" b="0" i="0" u="none" strike="noStrike" cap="none" dirty="0"/>
              <a:t> </a:t>
            </a:r>
            <a:r>
              <a:rPr lang="en-US" sz="1800" b="0" i="0" u="none" strike="noStrike" cap="none" dirty="0" err="1"/>
              <a:t>muudatusi</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puutumatusele</a:t>
            </a:r>
            <a:r>
              <a:rPr lang="en-US" sz="1800" b="0" i="0" u="none" strike="noStrike" cap="none" dirty="0"/>
              <a:t>);</a:t>
            </a:r>
            <a:br>
              <a:rPr lang="en-US" sz="1800" b="0" i="0" u="none" strike="noStrike" cap="none" dirty="0"/>
            </a:br>
            <a:r>
              <a:rPr lang="en-US" sz="1800" b="0" i="0" u="none" strike="noStrike" cap="none" dirty="0"/>
              <a:t> 4) </a:t>
            </a:r>
            <a:r>
              <a:rPr lang="en-US" sz="1800" b="0" i="0" u="none" strike="noStrike" cap="none" dirty="0" err="1"/>
              <a:t>lubada</a:t>
            </a:r>
            <a:r>
              <a:rPr lang="en-US" sz="1800" b="0" i="0" u="none" strike="noStrike" cap="none" dirty="0"/>
              <a:t> </a:t>
            </a:r>
            <a:r>
              <a:rPr lang="en-US" sz="1800" b="0" i="0" u="none" strike="noStrike" cap="none" dirty="0" err="1"/>
              <a:t>lisada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teosele</a:t>
            </a:r>
            <a:r>
              <a:rPr lang="en-US" sz="1800" b="0" i="0" u="none" strike="noStrike" cap="none" dirty="0"/>
              <a:t> </a:t>
            </a:r>
            <a:r>
              <a:rPr lang="en-US" sz="1800" b="0" i="0" u="none" strike="noStrike" cap="none" dirty="0" err="1"/>
              <a:t>teiste</a:t>
            </a:r>
            <a:r>
              <a:rPr lang="en-US" sz="1800" b="0" i="0" u="none" strike="noStrike" cap="none" dirty="0"/>
              <a:t> </a:t>
            </a:r>
            <a:r>
              <a:rPr lang="en-US" sz="1800" b="0" i="0" u="none" strike="noStrike" cap="none" dirty="0" err="1"/>
              <a:t>autorite</a:t>
            </a:r>
            <a:r>
              <a:rPr lang="en-US" sz="1800" b="0" i="0" u="none" strike="noStrike" cap="none" dirty="0"/>
              <a:t> </a:t>
            </a:r>
            <a:r>
              <a:rPr lang="en-US" sz="1800" b="0" i="0" u="none" strike="noStrike" cap="none" dirty="0" err="1"/>
              <a:t>teoseid</a:t>
            </a:r>
            <a:r>
              <a:rPr lang="en-US" sz="1800" b="0" i="0" u="none" strike="noStrike" cap="none" dirty="0"/>
              <a:t> (</a:t>
            </a:r>
            <a:r>
              <a:rPr lang="en-US" sz="1800" b="0" i="0" u="none" strike="noStrike" cap="none" dirty="0" err="1"/>
              <a:t>illustratsioone</a:t>
            </a:r>
            <a:r>
              <a:rPr lang="en-US" sz="1800" b="0" i="0" u="none" strike="noStrike" cap="none" dirty="0"/>
              <a:t>, </a:t>
            </a:r>
            <a:r>
              <a:rPr lang="en-US" sz="1800" b="0" i="0" u="none" strike="noStrike" cap="none" dirty="0" err="1"/>
              <a:t>eessõnasid</a:t>
            </a:r>
            <a:r>
              <a:rPr lang="en-US" sz="1800" b="0" i="0" u="none" strike="noStrike" cap="none" dirty="0"/>
              <a:t>, </a:t>
            </a:r>
            <a:r>
              <a:rPr lang="en-US" sz="1800" b="0" i="0" u="none" strike="noStrike" cap="none" dirty="0" err="1"/>
              <a:t>järelsõnasid</a:t>
            </a:r>
            <a:r>
              <a:rPr lang="en-US" sz="1800" b="0" i="0" u="none" strike="noStrike" cap="none" dirty="0"/>
              <a:t>, </a:t>
            </a:r>
            <a:r>
              <a:rPr lang="en-US" sz="1800" b="0" i="0" u="none" strike="noStrike" cap="none" dirty="0" err="1"/>
              <a:t>kommentaare</a:t>
            </a:r>
            <a:r>
              <a:rPr lang="en-US" sz="1800" b="0" i="0" u="none" strike="noStrike" cap="none" dirty="0"/>
              <a:t>, </a:t>
            </a:r>
            <a:r>
              <a:rPr lang="en-US" sz="1800" b="0" i="0" u="none" strike="noStrike" cap="none" dirty="0" err="1"/>
              <a:t>selgitusi</a:t>
            </a:r>
            <a:r>
              <a:rPr lang="en-US" sz="1800" b="0" i="0" u="none" strike="noStrike" cap="none" dirty="0"/>
              <a:t>, </a:t>
            </a:r>
            <a:r>
              <a:rPr lang="en-US" sz="1800" b="0" i="0" u="none" strike="noStrike" cap="none" dirty="0" err="1"/>
              <a:t>uusi</a:t>
            </a:r>
            <a:r>
              <a:rPr lang="en-US" sz="1800" b="0" i="0" u="none" strike="noStrike" cap="none" dirty="0"/>
              <a:t> </a:t>
            </a:r>
            <a:r>
              <a:rPr lang="en-US" sz="1800" b="0" i="0" u="none" strike="noStrike" cap="none" dirty="0" err="1"/>
              <a:t>osasid</a:t>
            </a:r>
            <a:r>
              <a:rPr lang="en-US" sz="1800" b="0" i="0" u="none" strike="noStrike" cap="none" dirty="0"/>
              <a:t> </a:t>
            </a:r>
            <a:r>
              <a:rPr lang="en-US" sz="1800" b="0" i="0" u="none" strike="noStrike" cap="none" dirty="0" err="1"/>
              <a:t>jms</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lisadele</a:t>
            </a:r>
            <a:r>
              <a:rPr lang="en-US" sz="1800" b="0" i="0" u="none" strike="noStrike" cap="none" dirty="0"/>
              <a:t>);</a:t>
            </a:r>
            <a:br>
              <a:rPr lang="en-US" sz="1800" b="0" i="0" u="none" strike="noStrike" cap="none" dirty="0"/>
            </a:br>
            <a:r>
              <a:rPr lang="en-US" sz="1800" b="0" i="0" u="none" strike="noStrike" cap="none" dirty="0"/>
              <a:t> 5) </a:t>
            </a:r>
            <a:r>
              <a:rPr lang="en-US" sz="1800" b="0" i="0" u="none" strike="noStrike" cap="none" dirty="0" err="1"/>
              <a:t>vaidlustada</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moonutusi</a:t>
            </a:r>
            <a:r>
              <a:rPr lang="en-US" sz="1800" b="0" i="0" u="none" strike="noStrike" cap="none" dirty="0"/>
              <a:t> ja </a:t>
            </a:r>
            <a:r>
              <a:rPr lang="en-US" sz="1800" b="0" i="0" u="none" strike="noStrike" cap="none" dirty="0" err="1"/>
              <a:t>teisi</a:t>
            </a:r>
            <a:r>
              <a:rPr lang="en-US" sz="1800" b="0" i="0" u="none" strike="noStrike" cap="none" dirty="0"/>
              <a:t> </a:t>
            </a:r>
            <a:r>
              <a:rPr lang="en-US" sz="1800" b="0" i="0" u="none" strike="noStrike" cap="none" dirty="0" err="1"/>
              <a:t>ebatäpsusi</a:t>
            </a:r>
            <a:r>
              <a:rPr lang="en-US" sz="1800" b="0" i="0" u="none" strike="noStrike" cap="none" dirty="0"/>
              <a:t> </a:t>
            </a:r>
            <a:r>
              <a:rPr lang="en-US" sz="1800" b="0" i="0" u="none" strike="noStrike" cap="none" dirty="0" err="1"/>
              <a:t>teoses</a:t>
            </a:r>
            <a:r>
              <a:rPr lang="en-US" sz="1800" b="0" i="0" u="none" strike="noStrike" cap="none" dirty="0"/>
              <a:t> </a:t>
            </a:r>
            <a:r>
              <a:rPr lang="en-US" sz="1800" b="0" i="0" u="none" strike="noStrike" cap="none" dirty="0" err="1"/>
              <a:t>endas</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pealkirjas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autorinime</a:t>
            </a:r>
            <a:r>
              <a:rPr lang="en-US" sz="1800" b="0" i="0" u="none" strike="noStrike" cap="none" dirty="0"/>
              <a:t> </a:t>
            </a:r>
            <a:r>
              <a:rPr lang="en-US" sz="1800" b="0" i="0" u="none" strike="noStrike" cap="none" dirty="0" err="1"/>
              <a:t>tähistamises</a:t>
            </a:r>
            <a:r>
              <a:rPr lang="en-US" sz="1800" b="0" i="0" u="none" strike="noStrike" cap="none" dirty="0"/>
              <a:t> </a:t>
            </a:r>
            <a:r>
              <a:rPr lang="en-US" sz="1800" b="0" i="0" u="none" strike="noStrike" cap="none" dirty="0" err="1"/>
              <a:t>ning</a:t>
            </a:r>
            <a:r>
              <a:rPr lang="en-US" sz="1800" b="0" i="0" u="none" strike="noStrike" cap="none" dirty="0"/>
              <a:t> </a:t>
            </a:r>
            <a:r>
              <a:rPr lang="en-US" sz="1800" b="0" i="0" u="none" strike="noStrike" cap="none" dirty="0" err="1"/>
              <a:t>autorile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tema</a:t>
            </a:r>
            <a:r>
              <a:rPr lang="en-US" sz="1800" b="0" i="0" u="none" strike="noStrike" cap="none" dirty="0"/>
              <a:t> </a:t>
            </a:r>
            <a:r>
              <a:rPr lang="en-US" sz="1800" b="0" i="0" u="none" strike="noStrike" cap="none" dirty="0" err="1"/>
              <a:t>teosele</a:t>
            </a:r>
            <a:r>
              <a:rPr lang="en-US" sz="1800" b="0" i="0" u="none" strike="noStrike" cap="none" dirty="0"/>
              <a:t> </a:t>
            </a:r>
            <a:r>
              <a:rPr lang="en-US" sz="1800" b="0" i="0" u="none" strike="noStrike" cap="none" dirty="0" err="1"/>
              <a:t>antud</a:t>
            </a:r>
            <a:r>
              <a:rPr lang="en-US" sz="1800" b="0" i="0" u="none" strike="noStrike" cap="none" dirty="0"/>
              <a:t> </a:t>
            </a:r>
            <a:r>
              <a:rPr lang="en-US" sz="1800" b="0" i="0" u="none" strike="noStrike" cap="none" dirty="0" err="1"/>
              <a:t>hinnanguid</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kahjustavad</a:t>
            </a:r>
            <a:r>
              <a:rPr lang="en-US" sz="1800" b="0" i="0" u="none" strike="noStrike" cap="none" dirty="0"/>
              <a:t> </a:t>
            </a:r>
            <a:r>
              <a:rPr lang="en-US" sz="1800" b="0" i="0" u="none" strike="noStrike" cap="none" dirty="0" err="1"/>
              <a:t>autori</a:t>
            </a:r>
            <a:r>
              <a:rPr lang="en-US" sz="1800" b="0" i="0" u="none" strike="noStrike" cap="none" dirty="0"/>
              <a:t> au ja </a:t>
            </a:r>
            <a:r>
              <a:rPr lang="en-US" sz="1800" b="0" i="0" u="none" strike="noStrike" cap="none" dirty="0" err="1"/>
              <a:t>väärikust</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autori</a:t>
            </a:r>
            <a:r>
              <a:rPr lang="en-US" sz="1800" b="0" i="0" u="none" strike="noStrike" cap="none" dirty="0"/>
              <a:t> au ja </a:t>
            </a:r>
            <a:r>
              <a:rPr lang="en-US" sz="1800" b="0" i="0" u="none" strike="noStrike" cap="none" dirty="0" err="1"/>
              <a:t>väärikuse</a:t>
            </a:r>
            <a:r>
              <a:rPr lang="en-US" sz="1800" b="0" i="0" u="none" strike="noStrike" cap="none" dirty="0"/>
              <a:t> </a:t>
            </a:r>
            <a:r>
              <a:rPr lang="en-US" sz="1800" b="0" i="0" u="none" strike="noStrike" cap="none" dirty="0" err="1"/>
              <a:t>kaitsele</a:t>
            </a:r>
            <a:r>
              <a:rPr lang="en-US" sz="1800" b="0" i="0" u="none" strike="noStrike" cap="none" dirty="0"/>
              <a:t>);</a:t>
            </a:r>
            <a:br>
              <a:rPr lang="en-US" sz="1800" b="0" i="0" u="none" strike="noStrike" cap="none" dirty="0"/>
            </a:br>
            <a:r>
              <a:rPr lang="en-US" sz="1800" b="0" i="0" u="none" strike="noStrike" cap="none" dirty="0"/>
              <a:t> 6) </a:t>
            </a:r>
            <a:r>
              <a:rPr lang="en-US" sz="1800" b="0" i="0" u="none" strike="noStrike" cap="none" dirty="0" err="1"/>
              <a:t>otsustada</a:t>
            </a:r>
            <a:r>
              <a:rPr lang="en-US" sz="1800" b="0" i="0" u="none" strike="noStrike" cap="none" dirty="0"/>
              <a:t>, </a:t>
            </a:r>
            <a:r>
              <a:rPr lang="en-US" sz="1800" b="0" i="0" u="none" strike="noStrike" cap="none" dirty="0" err="1"/>
              <a:t>millal</a:t>
            </a:r>
            <a:r>
              <a:rPr lang="en-US" sz="1800" b="0" i="0" u="none" strike="noStrike" cap="none" dirty="0"/>
              <a:t> </a:t>
            </a:r>
            <a:r>
              <a:rPr lang="en-US" sz="1800" b="0" i="0" u="none" strike="noStrike" cap="none" dirty="0" err="1"/>
              <a:t>teos</a:t>
            </a:r>
            <a:r>
              <a:rPr lang="en-US" sz="1800" b="0" i="0" u="none" strike="noStrike" cap="none" dirty="0"/>
              <a:t> on </a:t>
            </a:r>
            <a:r>
              <a:rPr lang="en-US" sz="1800" b="0" i="0" u="none" strike="noStrike" cap="none" dirty="0" err="1"/>
              <a:t>valmis</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esitamiseks</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avalikustamisele</a:t>
            </a:r>
            <a:r>
              <a:rPr lang="en-US" sz="1800" b="0" i="0" u="none" strike="noStrike" cap="none" dirty="0"/>
              <a:t>);</a:t>
            </a:r>
            <a:br>
              <a:rPr lang="en-US" sz="1800" b="0" i="0" u="none" strike="noStrike" cap="none" dirty="0"/>
            </a:br>
            <a:r>
              <a:rPr lang="en-US" sz="1800" b="0" i="0" u="none" strike="noStrike" cap="none" dirty="0"/>
              <a:t> 7) </a:t>
            </a:r>
            <a:r>
              <a:rPr lang="en-US" sz="1800" b="0" i="0" u="none" strike="noStrike" cap="none" dirty="0" err="1"/>
              <a:t>oma</a:t>
            </a:r>
            <a:r>
              <a:rPr lang="en-US" sz="1800" b="0" i="0" u="none" strike="noStrike" cap="none" dirty="0"/>
              <a:t> </a:t>
            </a:r>
            <a:r>
              <a:rPr lang="en-US" sz="1800" b="0" i="0" u="none" strike="noStrike" cap="none" dirty="0" err="1"/>
              <a:t>avalikustatud</a:t>
            </a:r>
            <a:r>
              <a:rPr lang="en-US" sz="1800" b="0" i="0" u="none" strike="noStrike" cap="none" dirty="0"/>
              <a:t> </a:t>
            </a:r>
            <a:r>
              <a:rPr lang="en-US" sz="1800" b="0" i="0" u="none" strike="noStrike" cap="none" dirty="0" err="1"/>
              <a:t>teost</a:t>
            </a:r>
            <a:r>
              <a:rPr lang="en-US" sz="1800" b="0" i="0" u="none" strike="noStrike" cap="none" dirty="0"/>
              <a:t> </a:t>
            </a:r>
            <a:r>
              <a:rPr lang="en-US" sz="1800" b="0" i="0" u="none" strike="noStrike" cap="none" dirty="0" err="1"/>
              <a:t>täiendada</a:t>
            </a:r>
            <a:r>
              <a:rPr lang="en-US" sz="1800" b="0" i="0" u="none" strike="noStrike" cap="none" dirty="0"/>
              <a:t> ja </a:t>
            </a:r>
            <a:r>
              <a:rPr lang="en-US" sz="1800" b="0" i="0" u="none" strike="noStrike" cap="none" dirty="0" err="1"/>
              <a:t>parandada</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täiendamisele</a:t>
            </a:r>
            <a:r>
              <a:rPr lang="en-US" sz="1800" b="0" i="0" u="none" strike="noStrike" cap="none" dirty="0"/>
              <a:t>);</a:t>
            </a:r>
            <a:br>
              <a:rPr lang="en-US" sz="1800" b="0" i="0" u="none" strike="noStrike" cap="none" dirty="0"/>
            </a:br>
            <a:r>
              <a:rPr lang="en-US" sz="1800" b="0" i="0" u="none" strike="noStrike" cap="none" dirty="0"/>
              <a:t> 8) </a:t>
            </a:r>
            <a:r>
              <a:rPr lang="en-US" sz="1800" b="0" i="0" u="none" strike="noStrike" cap="none" dirty="0" err="1"/>
              <a:t>nõuda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kasutamise</a:t>
            </a:r>
            <a:r>
              <a:rPr lang="en-US" sz="1800" b="0" i="0" u="none" strike="noStrike" cap="none" dirty="0"/>
              <a:t> </a:t>
            </a:r>
            <a:r>
              <a:rPr lang="en-US" sz="1800" b="0" i="0" u="none" strike="noStrike" cap="none" dirty="0" err="1"/>
              <a:t>lõpetamist</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a:t>
            </a:r>
            <a:r>
              <a:rPr lang="en-US" sz="1800" b="0" i="0" u="none" strike="noStrike" cap="none" dirty="0"/>
              <a:t> </a:t>
            </a:r>
            <a:r>
              <a:rPr lang="en-US" sz="1800" b="0" i="0" u="none" strike="noStrike" cap="none" dirty="0" err="1"/>
              <a:t>tagasi</a:t>
            </a:r>
            <a:r>
              <a:rPr lang="en-US" sz="1800" b="0" i="0" u="none" strike="noStrike" cap="none" dirty="0"/>
              <a:t> </a:t>
            </a:r>
            <a:r>
              <a:rPr lang="en-US" sz="1800" b="0" i="0" u="none" strike="noStrike" cap="none" dirty="0" err="1"/>
              <a:t>võtta</a:t>
            </a:r>
            <a:r>
              <a:rPr lang="en-US" sz="1800" b="0" i="0" u="none" strike="noStrike" cap="none" dirty="0"/>
              <a:t>);</a:t>
            </a:r>
            <a:br>
              <a:rPr lang="en-US" sz="1800" b="0" i="0" u="none" strike="noStrike" cap="none" dirty="0"/>
            </a:br>
            <a:r>
              <a:rPr lang="en-US" sz="1800" b="0" i="0" u="none" strike="noStrike" cap="none" dirty="0"/>
              <a:t> 9) </a:t>
            </a:r>
            <a:r>
              <a:rPr lang="en-US" sz="1800" b="0" i="0" u="none" strike="noStrike" cap="none" dirty="0" err="1"/>
              <a:t>nõuda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autorinime</a:t>
            </a:r>
            <a:r>
              <a:rPr lang="en-US" sz="1800" b="0" i="0" u="none" strike="noStrike" cap="none" dirty="0"/>
              <a:t> </a:t>
            </a:r>
            <a:r>
              <a:rPr lang="en-US" sz="1800" b="0" i="0" u="none" strike="noStrike" cap="none" dirty="0" err="1"/>
              <a:t>kõrvaldamist</a:t>
            </a:r>
            <a:r>
              <a:rPr lang="en-US" sz="1800" b="0" i="0" u="none" strike="noStrike" cap="none" dirty="0"/>
              <a:t> </a:t>
            </a:r>
            <a:r>
              <a:rPr lang="en-US" sz="1800" b="0" i="0" u="none" strike="noStrike" cap="none" dirty="0" err="1"/>
              <a:t>kasutatavalt</a:t>
            </a:r>
            <a:r>
              <a:rPr lang="en-US" sz="1800" b="0" i="0" u="none" strike="noStrike" cap="none" dirty="0"/>
              <a:t> </a:t>
            </a:r>
            <a:r>
              <a:rPr lang="en-US" sz="1800" b="0" i="0" u="none" strike="noStrike" cap="none" dirty="0" err="1"/>
              <a:t>teoselt</a:t>
            </a:r>
            <a:r>
              <a:rPr lang="en-US" sz="1800" b="0" i="0" u="none" strike="noStrike" cap="none" dirty="0"/>
              <a:t>.</a:t>
            </a:r>
          </a:p>
          <a:p>
            <a:pPr marL="0" marR="0" lvl="0" indent="0" algn="l" rtl="0">
              <a:spcBef>
                <a:spcPts val="0"/>
              </a:spcBef>
              <a:buSzPct val="25000"/>
              <a:buFont typeface="Arial"/>
              <a:buNone/>
            </a:pPr>
            <a:r>
              <a:rPr lang="en-US" sz="1800" b="0" i="0" u="none" strike="noStrike" cap="none" dirty="0"/>
              <a:t> (2) </a:t>
            </a:r>
            <a:r>
              <a:rPr lang="en-US" sz="1800" b="0" i="0" u="none" strike="noStrike" cap="none" dirty="0" err="1"/>
              <a:t>Käesoleva</a:t>
            </a:r>
            <a:r>
              <a:rPr lang="en-US" sz="1800" b="0" i="0" u="none" strike="noStrike" cap="none" dirty="0"/>
              <a:t> </a:t>
            </a:r>
            <a:r>
              <a:rPr lang="en-US" sz="1800" b="0" i="0" u="none" strike="noStrike" cap="none" dirty="0" err="1"/>
              <a:t>paragrahvi</a:t>
            </a:r>
            <a:r>
              <a:rPr lang="en-US" sz="1800" b="0" i="0" u="none" strike="noStrike" cap="none" dirty="0"/>
              <a:t> 1. </a:t>
            </a:r>
            <a:r>
              <a:rPr lang="en-US" sz="1800" b="0" i="0" u="none" strike="noStrike" cap="none" dirty="0" err="1"/>
              <a:t>lõike</a:t>
            </a:r>
            <a:r>
              <a:rPr lang="en-US" sz="1800" b="0" i="0" u="none" strike="noStrike" cap="none" dirty="0"/>
              <a:t> </a:t>
            </a:r>
            <a:r>
              <a:rPr lang="en-US" sz="1800" b="0" i="0" u="none" strike="noStrike" cap="none" dirty="0" err="1"/>
              <a:t>punktides</a:t>
            </a:r>
            <a:r>
              <a:rPr lang="en-US" sz="1800" b="0" i="0" u="none" strike="noStrike" cap="none" dirty="0"/>
              <a:t> 7, 8 ja 9 </a:t>
            </a:r>
            <a:r>
              <a:rPr lang="en-US" sz="1800" b="0" i="0" u="none" strike="noStrike" cap="none" dirty="0" err="1"/>
              <a:t>fikseeritud</a:t>
            </a:r>
            <a:r>
              <a:rPr lang="en-US" sz="1800" b="0" i="0" u="none" strike="noStrike" cap="none" dirty="0"/>
              <a:t> </a:t>
            </a:r>
            <a:r>
              <a:rPr lang="en-US" sz="1800" b="0" i="0" u="none" strike="noStrike" cap="none" dirty="0" err="1"/>
              <a:t>õiguste</a:t>
            </a:r>
            <a:r>
              <a:rPr lang="en-US" sz="1800" b="0" i="0" u="none" strike="noStrike" cap="none" dirty="0"/>
              <a:t> </a:t>
            </a:r>
            <a:r>
              <a:rPr lang="en-US" sz="1800" b="0" i="0" u="none" strike="noStrike" cap="none" dirty="0" err="1"/>
              <a:t>teostamine</a:t>
            </a:r>
            <a:r>
              <a:rPr lang="en-US" sz="1800" b="0" i="0" u="none" strike="noStrike" cap="none" dirty="0"/>
              <a:t> </a:t>
            </a:r>
            <a:r>
              <a:rPr lang="en-US" sz="1800" b="0" i="0" u="none" strike="noStrike" cap="none" dirty="0" err="1"/>
              <a:t>toimub</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kulul</a:t>
            </a:r>
            <a:r>
              <a:rPr lang="en-US" sz="1800" b="0" i="0" u="none" strike="noStrike" cap="none" dirty="0"/>
              <a:t> </a:t>
            </a:r>
            <a:r>
              <a:rPr lang="en-US" sz="1800" b="0" i="0" u="none" strike="noStrike" cap="none" dirty="0" err="1"/>
              <a:t>ning</a:t>
            </a:r>
            <a:r>
              <a:rPr lang="en-US" sz="1800" b="0" i="0" u="none" strike="noStrike" cap="none" dirty="0"/>
              <a:t> </a:t>
            </a:r>
            <a:r>
              <a:rPr lang="en-US" sz="1800" b="0" i="0" u="none" strike="noStrike" cap="none" dirty="0" err="1"/>
              <a:t>autor</a:t>
            </a:r>
            <a:r>
              <a:rPr lang="en-US" sz="1800" b="0" i="0" u="none" strike="noStrike" cap="none" dirty="0"/>
              <a:t> on </a:t>
            </a:r>
            <a:r>
              <a:rPr lang="en-US" sz="1800" b="0" i="0" u="none" strike="noStrike" cap="none" dirty="0" err="1"/>
              <a:t>kohustatud</a:t>
            </a:r>
            <a:r>
              <a:rPr lang="en-US" sz="1800" b="0" i="0" u="none" strike="noStrike" cap="none" dirty="0"/>
              <a:t> </a:t>
            </a:r>
            <a:r>
              <a:rPr lang="en-US" sz="1800" b="0" i="0" u="none" strike="noStrike" cap="none" dirty="0" err="1"/>
              <a:t>hüvitama</a:t>
            </a:r>
            <a:r>
              <a:rPr lang="en-US" sz="1800" b="0" i="0" u="none" strike="noStrike" cap="none" dirty="0"/>
              <a:t> </a:t>
            </a:r>
            <a:r>
              <a:rPr lang="en-US" sz="1800" b="0" i="0" u="none" strike="noStrike" cap="none" dirty="0" err="1"/>
              <a:t>kahju</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tekib</a:t>
            </a:r>
            <a:r>
              <a:rPr lang="en-US" sz="1800" b="0" i="0" u="none" strike="noStrike" cap="none" dirty="0"/>
              <a:t> </a:t>
            </a:r>
            <a:r>
              <a:rPr lang="en-US" sz="1800" b="0" i="0" u="none" strike="noStrike" cap="none" dirty="0" err="1"/>
              <a:t>isikul</a:t>
            </a:r>
            <a:r>
              <a:rPr lang="en-US" sz="1800" b="0" i="0" u="none" strike="noStrike" cap="none" dirty="0"/>
              <a:t>, </a:t>
            </a:r>
            <a:r>
              <a:rPr lang="en-US" sz="1800" b="0" i="0" u="none" strike="noStrike" cap="none" dirty="0" err="1"/>
              <a:t>kes</a:t>
            </a:r>
            <a:r>
              <a:rPr lang="en-US" sz="1800" b="0" i="0" u="none" strike="noStrike" cap="none" dirty="0"/>
              <a:t> </a:t>
            </a:r>
            <a:r>
              <a:rPr lang="en-US" sz="1800" b="0" i="0" u="none" strike="noStrike" cap="none" dirty="0" err="1"/>
              <a:t>teost</a:t>
            </a:r>
            <a:r>
              <a:rPr lang="en-US" sz="1800" b="0" i="0" u="none" strike="noStrike" cap="none" dirty="0"/>
              <a:t> </a:t>
            </a:r>
            <a:r>
              <a:rPr lang="en-US" sz="1800" b="0" i="0" u="none" strike="noStrike" cap="none" dirty="0" err="1"/>
              <a:t>kasutas</a:t>
            </a:r>
            <a:r>
              <a:rPr lang="en-US" sz="1800" b="0" i="0" u="none" strike="noStrike" cap="none" dirty="0"/>
              <a:t>.</a:t>
            </a:r>
            <a:br>
              <a:rPr lang="en-US" sz="1800" b="0" i="0" u="none" strike="noStrike" cap="none" dirty="0"/>
            </a:br>
            <a:r>
              <a:rPr lang="en-US" sz="1800" b="0" i="0" u="none" strike="noStrike" cap="none" dirty="0"/>
              <a:t>[</a:t>
            </a:r>
            <a:r>
              <a:rPr lang="en-US" sz="1800" b="0" i="0" u="sng" strike="noStrike" cap="none" dirty="0">
                <a:solidFill>
                  <a:srgbClr val="000000"/>
                </a:solidFill>
                <a:hlinkClick r:id="rId3"/>
              </a:rPr>
              <a:t>RT I 1999, 97, 859</a:t>
            </a:r>
            <a:r>
              <a:rPr lang="en-US" sz="1800" b="0" i="0" u="none" strike="noStrike" cap="none" dirty="0"/>
              <a:t> - </a:t>
            </a:r>
            <a:r>
              <a:rPr lang="en-US" sz="1800" b="0" i="0" u="none" strike="noStrike" cap="none" dirty="0" err="1"/>
              <a:t>jõust</a:t>
            </a:r>
            <a:r>
              <a:rPr lang="en-US" sz="1800" b="0" i="0" u="none" strike="noStrike" cap="none" dirty="0"/>
              <a:t>. 06.01.2000]</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b="0" i="0" u="none" strike="noStrike" cap="none" dirty="0" err="1"/>
              <a:t>Varalisi</a:t>
            </a:r>
            <a:r>
              <a:rPr lang="en-US" sz="1800" b="0" i="0" u="none" strike="noStrike" cap="none" dirty="0"/>
              <a:t> </a:t>
            </a:r>
            <a:r>
              <a:rPr lang="en-US" sz="1800" b="0" i="0" u="none" strike="noStrike" cap="none" dirty="0" err="1"/>
              <a:t>õigusi</a:t>
            </a:r>
            <a:r>
              <a:rPr lang="en-US" sz="1800" b="0" i="0" u="none" strike="noStrike" cap="none" dirty="0"/>
              <a:t> </a:t>
            </a:r>
            <a:r>
              <a:rPr lang="en-US" sz="1800" b="0" i="0" u="none" strike="noStrike" cap="none" dirty="0" err="1"/>
              <a:t>saab</a:t>
            </a:r>
            <a:r>
              <a:rPr lang="en-US" sz="1800" b="0" i="0" u="none" strike="noStrike" cap="none" dirty="0"/>
              <a:t> </a:t>
            </a:r>
            <a:r>
              <a:rPr lang="en-US" sz="1800" b="0" i="0" u="none" strike="noStrike" cap="none" dirty="0" err="1"/>
              <a:t>loovutada</a:t>
            </a:r>
            <a:r>
              <a:rPr lang="en-US" sz="1800" b="0" i="0" u="none" strike="noStrike" cap="none" dirty="0"/>
              <a:t>, </a:t>
            </a:r>
            <a:r>
              <a:rPr lang="en-US" sz="1800" b="0" i="0" u="none" strike="noStrike" cap="none" dirty="0" err="1"/>
              <a:t>võib</a:t>
            </a:r>
            <a:r>
              <a:rPr lang="en-US" sz="1800" b="0" i="0" u="none" strike="noStrike" cap="none" dirty="0"/>
              <a:t> </a:t>
            </a:r>
            <a:r>
              <a:rPr lang="en-US" sz="1800" b="0" i="0" u="none" strike="noStrike" cap="none" dirty="0" err="1"/>
              <a:t>anda</a:t>
            </a:r>
            <a:r>
              <a:rPr lang="en-US" sz="1800" b="0" i="0" u="none" strike="noStrike" cap="none" dirty="0"/>
              <a:t> </a:t>
            </a:r>
            <a:r>
              <a:rPr lang="en-US" sz="1800" b="0" i="0" u="none" strike="noStrike" cap="none" dirty="0" err="1"/>
              <a:t>litsentsi</a:t>
            </a:r>
            <a:r>
              <a:rPr lang="en-US" sz="1800" b="0" i="0" u="none" strike="noStrike" cap="none" dirty="0"/>
              <a:t> </a:t>
            </a:r>
            <a:r>
              <a:rPr lang="en-US" sz="1800" b="0" i="0" u="none" strike="noStrike" cap="none" dirty="0" err="1"/>
              <a:t>nende</a:t>
            </a:r>
            <a:r>
              <a:rPr lang="en-US" sz="1800" b="0" i="0" u="none" strike="noStrike" cap="none" dirty="0"/>
              <a:t> </a:t>
            </a:r>
            <a:r>
              <a:rPr lang="en-US" sz="1800" b="0" i="0" u="none" strike="noStrike" cap="none" dirty="0" err="1"/>
              <a:t>kasutamiseks</a:t>
            </a:r>
            <a:r>
              <a:rPr lang="en-US" sz="1800" b="0" i="0" u="none" strike="noStrike" cap="none" dirty="0"/>
              <a:t>.</a:t>
            </a:r>
          </a:p>
          <a:p>
            <a:pPr marL="0" marR="0" lvl="0" indent="0" algn="l" rtl="0">
              <a:spcBef>
                <a:spcPts val="0"/>
              </a:spcBef>
              <a:buSzPct val="25000"/>
              <a:buFont typeface="Arial"/>
              <a:buNone/>
            </a:pPr>
            <a:r>
              <a:rPr lang="en-US" sz="1800" b="1" i="0" u="none" strike="noStrike" cap="none" dirty="0"/>
              <a:t>§ 13.  </a:t>
            </a:r>
            <a:r>
              <a:rPr lang="en-US" sz="1800" b="1" i="0" u="none" strike="noStrike" cap="none" dirty="0" err="1"/>
              <a:t>Varalised</a:t>
            </a:r>
            <a:r>
              <a:rPr lang="en-US" sz="1800" b="1" i="0" u="none" strike="noStrike" cap="none" dirty="0"/>
              <a:t> </a:t>
            </a:r>
            <a:r>
              <a:rPr lang="en-US" sz="1800" b="1" i="0" u="none" strike="noStrike" cap="none" dirty="0" err="1"/>
              <a:t>õigused</a:t>
            </a:r>
            <a:r>
              <a:rPr lang="en-US" sz="1800" b="1" i="0" u="none" strike="noStrike" cap="none" dirty="0"/>
              <a:t/>
            </a:r>
            <a:br>
              <a:rPr lang="en-US" sz="1800" b="1" i="0" u="none" strike="noStrike" cap="none" dirty="0"/>
            </a:br>
            <a:r>
              <a:rPr lang="en-US" sz="1800" b="0" i="0" u="none" strike="noStrike" cap="none" dirty="0"/>
              <a:t>[</a:t>
            </a:r>
            <a:r>
              <a:rPr lang="en-US" sz="1800" b="0" i="0" u="sng" strike="noStrike" cap="none" dirty="0">
                <a:solidFill>
                  <a:srgbClr val="000000"/>
                </a:solidFill>
                <a:hlinkClick r:id="rId4"/>
              </a:rPr>
              <a:t>RT I 2006, 1, 1</a:t>
            </a:r>
            <a:r>
              <a:rPr lang="en-US" sz="1800" b="0" i="0" u="none" strike="noStrike" cap="none" dirty="0"/>
              <a:t> - </a:t>
            </a:r>
            <a:r>
              <a:rPr lang="en-US" sz="1800" b="0" i="0" u="none" strike="noStrike" cap="none" dirty="0" err="1"/>
              <a:t>jõust</a:t>
            </a:r>
            <a:r>
              <a:rPr lang="en-US" sz="1800" b="0" i="0" u="none" strike="noStrike" cap="none" dirty="0"/>
              <a:t>. 12.01.2006]</a:t>
            </a:r>
          </a:p>
          <a:p>
            <a:pPr marL="0" marR="0" lvl="0" indent="0" algn="l" rtl="0">
              <a:spcBef>
                <a:spcPts val="0"/>
              </a:spcBef>
              <a:buSzPct val="25000"/>
              <a:buFont typeface="Arial"/>
              <a:buNone/>
            </a:pPr>
            <a:r>
              <a:rPr lang="en-US" sz="1800" b="0" i="0" u="none" strike="noStrike" cap="none" dirty="0"/>
              <a:t> (1) </a:t>
            </a:r>
            <a:r>
              <a:rPr lang="en-US" sz="1800" b="0" i="0" u="none" strike="noStrike" cap="none" dirty="0" err="1"/>
              <a:t>Autorile</a:t>
            </a:r>
            <a:r>
              <a:rPr lang="en-US" sz="1800" b="0" i="0" u="none" strike="noStrike" cap="none" dirty="0"/>
              <a:t> </a:t>
            </a:r>
            <a:r>
              <a:rPr lang="en-US" sz="1800" b="0" i="0" u="none" strike="noStrike" cap="none" dirty="0" err="1"/>
              <a:t>kuulub</a:t>
            </a:r>
            <a:r>
              <a:rPr lang="en-US" sz="1800" b="0" i="0" u="none" strike="noStrike" cap="none" dirty="0"/>
              <a:t> </a:t>
            </a:r>
            <a:r>
              <a:rPr lang="en-US" sz="1800" b="0" i="0" u="none" strike="noStrike" cap="none" dirty="0" err="1"/>
              <a:t>ainuõigus</a:t>
            </a:r>
            <a:r>
              <a:rPr lang="en-US" sz="1800" b="0" i="0" u="none" strike="noStrike" cap="none" dirty="0"/>
              <a:t> </a:t>
            </a:r>
            <a:r>
              <a:rPr lang="en-US" sz="1800" b="0" i="0" u="none" strike="noStrike" cap="none" dirty="0" err="1"/>
              <a:t>igal</a:t>
            </a:r>
            <a:r>
              <a:rPr lang="en-US" sz="1800" b="0" i="0" u="none" strike="noStrike" cap="none" dirty="0"/>
              <a:t> </a:t>
            </a:r>
            <a:r>
              <a:rPr lang="en-US" sz="1800" b="0" i="0" u="none" strike="noStrike" cap="none" dirty="0" err="1"/>
              <a:t>moel</a:t>
            </a:r>
            <a:r>
              <a:rPr lang="en-US" sz="1800" b="0" i="0" u="none" strike="noStrike" cap="none" dirty="0"/>
              <a:t> </a:t>
            </a:r>
            <a:r>
              <a:rPr lang="en-US" sz="1800" b="0" i="0" u="none" strike="noStrike" cap="none" dirty="0" err="1"/>
              <a:t>ise</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teost</a:t>
            </a:r>
            <a:r>
              <a:rPr lang="en-US" sz="1800" b="0" i="0" u="none" strike="noStrike" cap="none" dirty="0"/>
              <a:t> </a:t>
            </a:r>
            <a:r>
              <a:rPr lang="en-US" sz="1800" b="0" i="0" u="none" strike="noStrike" cap="none" dirty="0" err="1"/>
              <a:t>kasutada</a:t>
            </a:r>
            <a:r>
              <a:rPr lang="en-US" sz="1800" b="0" i="0" u="none" strike="noStrike" cap="none" dirty="0"/>
              <a:t>, </a:t>
            </a:r>
            <a:r>
              <a:rPr lang="en-US" sz="1800" b="0" i="0" u="none" strike="noStrike" cap="none" dirty="0" err="1"/>
              <a:t>lubada</a:t>
            </a:r>
            <a:r>
              <a:rPr lang="en-US" sz="1800" b="0" i="0" u="none" strike="noStrike" cap="none" dirty="0"/>
              <a:t> ja </a:t>
            </a:r>
            <a:r>
              <a:rPr lang="en-US" sz="1800" b="0" i="0" u="none" strike="noStrike" cap="none" dirty="0" err="1"/>
              <a:t>keelata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samaviisilist</a:t>
            </a:r>
            <a:r>
              <a:rPr lang="en-US" sz="1800" b="0" i="0" u="none" strike="noStrike" cap="none" dirty="0"/>
              <a:t> </a:t>
            </a:r>
            <a:r>
              <a:rPr lang="en-US" sz="1800" b="0" i="0" u="none" strike="noStrike" cap="none" dirty="0" err="1"/>
              <a:t>kasutamist</a:t>
            </a:r>
            <a:r>
              <a:rPr lang="en-US" sz="1800" b="0" i="0" u="none" strike="noStrike" cap="none" dirty="0"/>
              <a:t> </a:t>
            </a:r>
            <a:r>
              <a:rPr lang="en-US" sz="1800" b="0" i="0" u="none" strike="noStrike" cap="none" dirty="0" err="1"/>
              <a:t>teiste</a:t>
            </a:r>
            <a:r>
              <a:rPr lang="en-US" sz="1800" b="0" i="0" u="none" strike="noStrike" cap="none" dirty="0"/>
              <a:t> </a:t>
            </a:r>
            <a:r>
              <a:rPr lang="en-US" sz="1800" b="0" i="0" u="none" strike="noStrike" cap="none" dirty="0" err="1"/>
              <a:t>isikute</a:t>
            </a:r>
            <a:r>
              <a:rPr lang="en-US" sz="1800" b="0" i="0" u="none" strike="noStrike" cap="none" dirty="0"/>
              <a:t> </a:t>
            </a:r>
            <a:r>
              <a:rPr lang="en-US" sz="1800" b="0" i="0" u="none" strike="noStrike" cap="none" dirty="0" err="1"/>
              <a:t>poolt</a:t>
            </a:r>
            <a:r>
              <a:rPr lang="en-US" sz="1800" b="0" i="0" u="none" strike="noStrike" cap="none" dirty="0"/>
              <a:t> ja </a:t>
            </a:r>
            <a:r>
              <a:rPr lang="en-US" sz="1800" b="0" i="0" u="none" strike="noStrike" cap="none" dirty="0" err="1"/>
              <a:t>saada</a:t>
            </a:r>
            <a:r>
              <a:rPr lang="en-US" sz="1800" b="0" i="0" u="none" strike="noStrike" cap="none" dirty="0"/>
              <a:t> </a:t>
            </a:r>
            <a:r>
              <a:rPr lang="en-US" sz="1800" b="0" i="0" u="none" strike="noStrike" cap="none" dirty="0" err="1"/>
              <a:t>tulu</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sellisest</a:t>
            </a:r>
            <a:r>
              <a:rPr lang="en-US" sz="1800" b="0" i="0" u="none" strike="noStrike" cap="none" dirty="0"/>
              <a:t> </a:t>
            </a:r>
            <a:r>
              <a:rPr lang="en-US" sz="1800" b="0" i="0" u="none" strike="noStrike" cap="none" dirty="0" err="1"/>
              <a:t>kasutamisest</a:t>
            </a:r>
            <a:r>
              <a:rPr lang="en-US" sz="1800" b="0" i="0" u="none" strike="noStrike" cap="none" dirty="0"/>
              <a:t>, </a:t>
            </a:r>
            <a:r>
              <a:rPr lang="en-US" sz="1800" b="0" i="0" u="none" strike="noStrike" cap="none" dirty="0" err="1"/>
              <a:t>välja</a:t>
            </a:r>
            <a:r>
              <a:rPr lang="en-US" sz="1800" b="0" i="0" u="none" strike="noStrike" cap="none" dirty="0"/>
              <a:t> </a:t>
            </a:r>
            <a:r>
              <a:rPr lang="en-US" sz="1800" b="0" i="0" u="none" strike="noStrike" cap="none" dirty="0" err="1"/>
              <a:t>arvatud</a:t>
            </a:r>
            <a:r>
              <a:rPr lang="en-US" sz="1800" b="0" i="0" u="none" strike="noStrike" cap="none" dirty="0"/>
              <a:t> </a:t>
            </a:r>
            <a:r>
              <a:rPr lang="en-US" sz="1800" b="0" i="0" u="none" strike="noStrike" cap="none" dirty="0" err="1"/>
              <a:t>käesoleva</a:t>
            </a:r>
            <a:r>
              <a:rPr lang="en-US" sz="1800" b="0" i="0" u="none" strike="noStrike" cap="none" dirty="0"/>
              <a:t> </a:t>
            </a:r>
            <a:r>
              <a:rPr lang="en-US" sz="1800" b="0" i="0" u="none" strike="noStrike" cap="none" dirty="0" err="1"/>
              <a:t>seaduse</a:t>
            </a:r>
            <a:r>
              <a:rPr lang="en-US" sz="1800" b="0" i="0" u="none" strike="noStrike" cap="none" dirty="0"/>
              <a:t> IV </a:t>
            </a:r>
            <a:r>
              <a:rPr lang="en-US" sz="1800" b="0" i="0" u="none" strike="noStrike" cap="none" dirty="0" err="1"/>
              <a:t>peatükis</a:t>
            </a:r>
            <a:r>
              <a:rPr lang="en-US" sz="1800" b="0" i="0" u="none" strike="noStrike" cap="none" dirty="0"/>
              <a:t> </a:t>
            </a:r>
            <a:r>
              <a:rPr lang="en-US" sz="1800" b="0" i="0" u="none" strike="noStrike" cap="none" dirty="0" err="1"/>
              <a:t>ettenähtud</a:t>
            </a:r>
            <a:r>
              <a:rPr lang="en-US" sz="1800" b="0" i="0" u="none" strike="noStrike" cap="none" dirty="0"/>
              <a:t> </a:t>
            </a:r>
            <a:r>
              <a:rPr lang="en-US" sz="1800" b="0" i="0" u="none" strike="noStrike" cap="none" dirty="0" err="1"/>
              <a:t>juhud</a:t>
            </a:r>
            <a:r>
              <a:rPr lang="en-US" sz="1800" b="0" i="0" u="none" strike="noStrike" cap="none" dirty="0"/>
              <a:t>. </a:t>
            </a:r>
            <a:r>
              <a:rPr lang="en-US" sz="1800" b="0" i="0" u="none" strike="noStrike" cap="none" dirty="0" err="1"/>
              <a:t>Sealhulgas</a:t>
            </a:r>
            <a:r>
              <a:rPr lang="en-US" sz="1800" b="0" i="0" u="none" strike="noStrike" cap="none" dirty="0"/>
              <a:t> </a:t>
            </a:r>
            <a:r>
              <a:rPr lang="en-US" sz="1800" b="0" i="0" u="none" strike="noStrike" cap="none" dirty="0" err="1"/>
              <a:t>kuulub</a:t>
            </a:r>
            <a:r>
              <a:rPr lang="en-US" sz="1800" b="0" i="0" u="none" strike="noStrike" cap="none" dirty="0"/>
              <a:t> </a:t>
            </a:r>
            <a:r>
              <a:rPr lang="en-US" sz="1800" b="0" i="0" u="none" strike="noStrike" cap="none" dirty="0" err="1"/>
              <a:t>autorile</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lubada</a:t>
            </a:r>
            <a:r>
              <a:rPr lang="en-US" sz="1800" b="0" i="0" u="none" strike="noStrike" cap="none" dirty="0"/>
              <a:t> ja </a:t>
            </a:r>
            <a:r>
              <a:rPr lang="en-US" sz="1800" b="0" i="0" u="none" strike="noStrike" cap="none" dirty="0" err="1"/>
              <a:t>keelata</a:t>
            </a:r>
            <a:r>
              <a:rPr lang="en-US" sz="1800" b="0" i="0" u="none" strike="noStrike" cap="none" dirty="0"/>
              <a:t>:</a:t>
            </a:r>
            <a:br>
              <a:rPr lang="en-US" sz="1800" b="0" i="0" u="none" strike="noStrike" cap="none" dirty="0"/>
            </a:br>
            <a:r>
              <a:rPr lang="en-US" sz="1800" b="0" i="0" u="none" strike="noStrike" cap="none" dirty="0"/>
              <a:t> 1) </a:t>
            </a:r>
            <a:r>
              <a:rPr lang="en-US" sz="1800" b="0" i="0" u="none" strike="noStrike" cap="none" dirty="0" err="1"/>
              <a:t>reprodutseerida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teost</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reprodutseerimisele</a:t>
            </a:r>
            <a:r>
              <a:rPr lang="en-US" sz="1800" b="0" i="0" u="none" strike="noStrike" cap="none" dirty="0"/>
              <a:t>). </a:t>
            </a:r>
            <a:r>
              <a:rPr lang="en-US" sz="1800" b="0" i="0" u="none" strike="noStrike" cap="none" dirty="0" err="1"/>
              <a:t>Reprodutseerimiseks</a:t>
            </a:r>
            <a:r>
              <a:rPr lang="en-US" sz="1800" b="0" i="0" u="none" strike="noStrike" cap="none" dirty="0"/>
              <a:t> </a:t>
            </a:r>
            <a:r>
              <a:rPr lang="en-US" sz="1800" b="0" i="0" u="none" strike="noStrike" cap="none" dirty="0" err="1"/>
              <a:t>loetakse</a:t>
            </a:r>
            <a:r>
              <a:rPr lang="en-US" sz="1800" b="0" i="0" u="none" strike="noStrike" cap="none" dirty="0"/>
              <a:t> </a:t>
            </a:r>
            <a:r>
              <a:rPr lang="en-US" sz="1800" b="0" i="0" u="none" strike="noStrike" cap="none" dirty="0" err="1"/>
              <a:t>teosest</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osast</a:t>
            </a:r>
            <a:r>
              <a:rPr lang="en-US" sz="1800" b="0" i="0" u="none" strike="noStrike" cap="none" dirty="0"/>
              <a:t> </a:t>
            </a:r>
            <a:r>
              <a:rPr lang="en-US" sz="1800" b="0" i="0" u="none" strike="noStrike" cap="none" dirty="0" err="1"/>
              <a:t>ühe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mitme</a:t>
            </a:r>
            <a:r>
              <a:rPr lang="en-US" sz="1800" b="0" i="0" u="none" strike="noStrike" cap="none" dirty="0"/>
              <a:t> </a:t>
            </a:r>
            <a:r>
              <a:rPr lang="en-US" sz="1800" b="0" i="0" u="none" strike="noStrike" cap="none" dirty="0" err="1"/>
              <a:t>ajutise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alalise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otsest</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kaudset</a:t>
            </a:r>
            <a:r>
              <a:rPr lang="en-US" sz="1800" b="0" i="0" u="none" strike="noStrike" cap="none" dirty="0"/>
              <a:t> </a:t>
            </a:r>
            <a:r>
              <a:rPr lang="en-US" sz="1800" b="0" i="0" u="none" strike="noStrike" cap="none" dirty="0" err="1"/>
              <a:t>tegemist</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vormis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viisil</a:t>
            </a:r>
            <a:r>
              <a:rPr lang="en-US" sz="1800" b="0" i="0" u="none" strike="noStrike" cap="none" dirty="0"/>
              <a:t>;</a:t>
            </a:r>
            <a:br>
              <a:rPr lang="en-US" sz="1800" b="0" i="0" u="none" strike="noStrike" cap="none" dirty="0"/>
            </a:br>
            <a:r>
              <a:rPr lang="en-US" sz="1800" b="0" i="0" u="none" strike="noStrike" cap="none" dirty="0"/>
              <a:t> 2) </a:t>
            </a:r>
            <a:r>
              <a:rPr lang="en-US" sz="1800" b="0" i="0" u="none" strike="noStrike" cap="none" dirty="0" err="1"/>
              <a:t>levitada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teost</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koopiaid</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levitamisele</a:t>
            </a:r>
            <a:r>
              <a:rPr lang="en-US" sz="1800" b="0" i="0" u="none" strike="noStrike" cap="none" dirty="0"/>
              <a:t>). </a:t>
            </a:r>
            <a:r>
              <a:rPr lang="en-US" sz="1800" b="0" i="0" u="none" strike="noStrike" cap="none" dirty="0" err="1"/>
              <a:t>Levitamiseks</a:t>
            </a:r>
            <a:r>
              <a:rPr lang="en-US" sz="1800" b="0" i="0" u="none" strike="noStrike" cap="none" dirty="0"/>
              <a:t> </a:t>
            </a:r>
            <a:r>
              <a:rPr lang="en-US" sz="1800" b="0" i="0" u="none" strike="noStrike" cap="none" dirty="0" err="1"/>
              <a:t>loetakse</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omandiõiguse</a:t>
            </a:r>
            <a:r>
              <a:rPr lang="en-US" sz="1800" b="0" i="0" u="none" strike="noStrike" cap="none" dirty="0"/>
              <a:t> </a:t>
            </a:r>
            <a:r>
              <a:rPr lang="en-US" sz="1800" b="0" i="0" u="none" strike="noStrike" cap="none" dirty="0" err="1"/>
              <a:t>üleandmist</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kasutada</a:t>
            </a:r>
            <a:r>
              <a:rPr lang="en-US" sz="1800" b="0" i="0" u="none" strike="noStrike" cap="none" dirty="0"/>
              <a:t> </a:t>
            </a:r>
            <a:r>
              <a:rPr lang="en-US" sz="1800" b="0" i="0" u="none" strike="noStrike" cap="none" dirty="0" err="1"/>
              <a:t>andmist</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viisil</a:t>
            </a:r>
            <a:r>
              <a:rPr lang="en-US" sz="1800" b="0" i="0" u="none" strike="noStrike" cap="none" dirty="0"/>
              <a:t>, </a:t>
            </a:r>
            <a:r>
              <a:rPr lang="en-US" sz="1800" b="0" i="0" u="none" strike="noStrike" cap="none" dirty="0" err="1"/>
              <a:t>sealhulgas</a:t>
            </a:r>
            <a:r>
              <a:rPr lang="en-US" sz="1800" b="0" i="0" u="none" strike="noStrike" cap="none" dirty="0"/>
              <a:t> </a:t>
            </a:r>
            <a:r>
              <a:rPr lang="en-US" sz="1800" b="0" i="0" u="none" strike="noStrike" cap="none" dirty="0" err="1"/>
              <a:t>rentimist</a:t>
            </a:r>
            <a:r>
              <a:rPr lang="en-US" sz="1800" b="0" i="0" u="none" strike="noStrike" cap="none" dirty="0"/>
              <a:t> ja </a:t>
            </a:r>
            <a:r>
              <a:rPr lang="en-US" sz="1800" b="0" i="0" u="none" strike="noStrike" cap="none" dirty="0" err="1"/>
              <a:t>laenutamist</a:t>
            </a:r>
            <a:r>
              <a:rPr lang="en-US" sz="1800" b="0" i="0" u="none" strike="noStrike" cap="none" dirty="0"/>
              <a:t>, </a:t>
            </a:r>
            <a:r>
              <a:rPr lang="en-US" sz="1800" b="0" i="0" u="none" strike="noStrike" cap="none" dirty="0" err="1"/>
              <a:t>välja</a:t>
            </a:r>
            <a:r>
              <a:rPr lang="en-US" sz="1800" b="0" i="0" u="none" strike="noStrike" cap="none" dirty="0"/>
              <a:t> </a:t>
            </a:r>
            <a:r>
              <a:rPr lang="en-US" sz="1800" b="0" i="0" u="none" strike="noStrike" cap="none" dirty="0" err="1"/>
              <a:t>arvatud</a:t>
            </a:r>
            <a:r>
              <a:rPr lang="en-US" sz="1800" b="0" i="0" u="none" strike="noStrike" cap="none" dirty="0"/>
              <a:t> </a:t>
            </a:r>
            <a:r>
              <a:rPr lang="en-US" sz="1800" b="0" i="0" u="none" strike="noStrike" cap="none" dirty="0" err="1"/>
              <a:t>arhitektuuriteose</a:t>
            </a:r>
            <a:r>
              <a:rPr lang="en-US" sz="1800" b="0" i="0" u="none" strike="noStrike" cap="none" dirty="0"/>
              <a:t> ja </a:t>
            </a:r>
            <a:r>
              <a:rPr lang="en-US" sz="1800" b="0" i="0" u="none" strike="noStrike" cap="none" dirty="0" err="1"/>
              <a:t>tarbekunstiteose</a:t>
            </a:r>
            <a:r>
              <a:rPr lang="en-US" sz="1800" b="0" i="0" u="none" strike="noStrike" cap="none" dirty="0"/>
              <a:t> </a:t>
            </a:r>
            <a:r>
              <a:rPr lang="en-US" sz="1800" b="0" i="0" u="none" strike="noStrike" cap="none" dirty="0" err="1"/>
              <a:t>rentimine</a:t>
            </a:r>
            <a:r>
              <a:rPr lang="en-US" sz="1800" b="0" i="0" u="none" strike="noStrike" cap="none" dirty="0"/>
              <a:t> ja </a:t>
            </a:r>
            <a:r>
              <a:rPr lang="en-US" sz="1800" b="0" i="0" u="none" strike="noStrike" cap="none" dirty="0" err="1"/>
              <a:t>laenutamine</a:t>
            </a:r>
            <a:r>
              <a:rPr lang="en-US" sz="1800" b="0" i="0" u="none" strike="noStrike" cap="none" dirty="0"/>
              <a:t>. </a:t>
            </a:r>
            <a:r>
              <a:rPr lang="en-US" sz="1800" b="0" i="0" u="none" strike="noStrike" cap="none" dirty="0" err="1"/>
              <a:t>Pärast</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poolt</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tema</a:t>
            </a:r>
            <a:r>
              <a:rPr lang="en-US" sz="1800" b="0" i="0" u="none" strike="noStrike" cap="none" dirty="0"/>
              <a:t> </a:t>
            </a:r>
            <a:r>
              <a:rPr lang="en-US" sz="1800" b="0" i="0" u="none" strike="noStrike" cap="none" dirty="0" err="1"/>
              <a:t>loal</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esmamüüki</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omandiõiguse</a:t>
            </a:r>
            <a:r>
              <a:rPr lang="en-US" sz="1800" b="0" i="0" u="none" strike="noStrike" cap="none" dirty="0"/>
              <a:t> </a:t>
            </a:r>
            <a:r>
              <a:rPr lang="en-US" sz="1800" b="0" i="0" u="none" strike="noStrike" cap="none" dirty="0" err="1"/>
              <a:t>muul</a:t>
            </a:r>
            <a:r>
              <a:rPr lang="en-US" sz="1800" b="0" i="0" u="none" strike="noStrike" cap="none" dirty="0"/>
              <a:t> </a:t>
            </a:r>
            <a:r>
              <a:rPr lang="en-US" sz="1800" b="0" i="0" u="none" strike="noStrike" cap="none" dirty="0" err="1"/>
              <a:t>viisil</a:t>
            </a:r>
            <a:r>
              <a:rPr lang="en-US" sz="1800" b="0" i="0" u="none" strike="noStrike" cap="none" dirty="0"/>
              <a:t> </a:t>
            </a:r>
            <a:r>
              <a:rPr lang="en-US" sz="1800" b="0" i="0" u="none" strike="noStrike" cap="none" dirty="0" err="1"/>
              <a:t>üleandmist</a:t>
            </a:r>
            <a:r>
              <a:rPr lang="en-US" sz="1800" b="0" i="0" u="none" strike="noStrike" cap="none" dirty="0"/>
              <a:t> </a:t>
            </a:r>
            <a:r>
              <a:rPr lang="en-US" sz="1800" b="0" i="0" u="none" strike="noStrike" cap="none" dirty="0" err="1"/>
              <a:t>Euroopa</a:t>
            </a:r>
            <a:r>
              <a:rPr lang="en-US" sz="1800" b="0" i="0" u="none" strike="noStrike" cap="none" dirty="0"/>
              <a:t> </a:t>
            </a:r>
            <a:r>
              <a:rPr lang="en-US" sz="1800" b="0" i="0" u="none" strike="noStrike" cap="none" dirty="0" err="1"/>
              <a:t>Liidu</a:t>
            </a:r>
            <a:r>
              <a:rPr lang="en-US" sz="1800" b="0" i="0" u="none" strike="noStrike" cap="none" dirty="0"/>
              <a:t> </a:t>
            </a:r>
            <a:r>
              <a:rPr lang="en-US" sz="1800" b="0" i="0" u="none" strike="noStrike" cap="none" dirty="0" err="1"/>
              <a:t>liikmesriigis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Euroopa</a:t>
            </a:r>
            <a:r>
              <a:rPr lang="en-US" sz="1800" b="0" i="0" u="none" strike="noStrike" cap="none" dirty="0"/>
              <a:t> </a:t>
            </a:r>
            <a:r>
              <a:rPr lang="en-US" sz="1800" b="0" i="0" u="none" strike="noStrike" cap="none" dirty="0" err="1"/>
              <a:t>Majanduspiirkonna</a:t>
            </a:r>
            <a:r>
              <a:rPr lang="en-US" sz="1800" b="0" i="0" u="none" strike="noStrike" cap="none" dirty="0"/>
              <a:t> </a:t>
            </a:r>
            <a:r>
              <a:rPr lang="en-US" sz="1800" b="0" i="0" u="none" strike="noStrike" cap="none" dirty="0" err="1"/>
              <a:t>lepinguga</a:t>
            </a:r>
            <a:r>
              <a:rPr lang="en-US" sz="1800" b="0" i="0" u="none" strike="noStrike" cap="none" dirty="0"/>
              <a:t> </a:t>
            </a:r>
            <a:r>
              <a:rPr lang="en-US" sz="1800" b="0" i="0" u="none" strike="noStrike" cap="none" dirty="0" err="1"/>
              <a:t>ühinenud</a:t>
            </a:r>
            <a:r>
              <a:rPr lang="en-US" sz="1800" b="0" i="0" u="none" strike="noStrike" cap="none" dirty="0"/>
              <a:t> </a:t>
            </a:r>
            <a:r>
              <a:rPr lang="en-US" sz="1800" b="0" i="0" u="none" strike="noStrike" cap="none" dirty="0" err="1"/>
              <a:t>riigis</a:t>
            </a:r>
            <a:r>
              <a:rPr lang="en-US" sz="1800" b="0" i="0" u="none" strike="noStrike" cap="none" dirty="0"/>
              <a:t> </a:t>
            </a:r>
            <a:r>
              <a:rPr lang="en-US" sz="1800" b="0" i="0" u="none" strike="noStrike" cap="none" dirty="0" err="1"/>
              <a:t>lõpeb</a:t>
            </a:r>
            <a:r>
              <a:rPr lang="en-US" sz="1800" b="0" i="0" u="none" strike="noStrike" cap="none" dirty="0"/>
              <a:t> </a:t>
            </a:r>
            <a:r>
              <a:rPr lang="en-US" sz="1800" b="0" i="0" u="none" strike="noStrike" cap="none" dirty="0" err="1"/>
              <a:t>käesolevas</a:t>
            </a:r>
            <a:r>
              <a:rPr lang="en-US" sz="1800" b="0" i="0" u="none" strike="noStrike" cap="none" dirty="0"/>
              <a:t> </a:t>
            </a:r>
            <a:r>
              <a:rPr lang="en-US" sz="1800" b="0" i="0" u="none" strike="noStrike" cap="none" dirty="0" err="1"/>
              <a:t>punktis</a:t>
            </a:r>
            <a:r>
              <a:rPr lang="en-US" sz="1800" b="0" i="0" u="none" strike="noStrike" cap="none" dirty="0"/>
              <a:t> </a:t>
            </a:r>
            <a:r>
              <a:rPr lang="en-US" sz="1800" b="0" i="0" u="none" strike="noStrike" cap="none" dirty="0" err="1"/>
              <a:t>nimetatud</a:t>
            </a:r>
            <a:r>
              <a:rPr lang="en-US" sz="1800" b="0" i="0" u="none" strike="noStrike" cap="none" dirty="0"/>
              <a:t> </a:t>
            </a:r>
            <a:r>
              <a:rPr lang="en-US" sz="1800" b="0" i="0" u="none" strike="noStrike" cap="none" dirty="0" err="1"/>
              <a:t>õigus</a:t>
            </a:r>
            <a:r>
              <a:rPr lang="en-US" sz="1800" b="0" i="0" u="none" strike="noStrike" cap="none" dirty="0"/>
              <a:t> ja </a:t>
            </a:r>
            <a:r>
              <a:rPr lang="en-US" sz="1800" b="0" i="0" u="none" strike="noStrike" cap="none" dirty="0" err="1"/>
              <a:t>teose</a:t>
            </a:r>
            <a:r>
              <a:rPr lang="en-US" sz="1800" b="0" i="0" u="none" strike="noStrike" cap="none" dirty="0"/>
              <a:t> </a:t>
            </a:r>
            <a:r>
              <a:rPr lang="en-US" sz="1800" b="0" i="0" u="none" strike="noStrike" cap="none" dirty="0" err="1"/>
              <a:t>koopiat</a:t>
            </a:r>
            <a:r>
              <a:rPr lang="en-US" sz="1800" b="0" i="0" u="none" strike="noStrike" cap="none" dirty="0"/>
              <a:t> </a:t>
            </a:r>
            <a:r>
              <a:rPr lang="en-US" sz="1800" b="0" i="0" u="none" strike="noStrike" cap="none" dirty="0" err="1"/>
              <a:t>võib</a:t>
            </a:r>
            <a:r>
              <a:rPr lang="en-US" sz="1800" b="0" i="0" u="none" strike="noStrike" cap="none" dirty="0"/>
              <a:t> </a:t>
            </a:r>
            <a:r>
              <a:rPr lang="en-US" sz="1800" b="0" i="0" u="none" strike="noStrike" cap="none" dirty="0" err="1"/>
              <a:t>Euroopa</a:t>
            </a:r>
            <a:r>
              <a:rPr lang="en-US" sz="1800" b="0" i="0" u="none" strike="noStrike" cap="none" dirty="0"/>
              <a:t> </a:t>
            </a:r>
            <a:r>
              <a:rPr lang="en-US" sz="1800" b="0" i="0" u="none" strike="noStrike" cap="none" dirty="0" err="1"/>
              <a:t>Liidu</a:t>
            </a:r>
            <a:r>
              <a:rPr lang="en-US" sz="1800" b="0" i="0" u="none" strike="noStrike" cap="none" dirty="0"/>
              <a:t> </a:t>
            </a:r>
            <a:r>
              <a:rPr lang="en-US" sz="1800" b="0" i="0" u="none" strike="noStrike" cap="none" dirty="0" err="1"/>
              <a:t>liikmesriigis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Euroopa</a:t>
            </a:r>
            <a:r>
              <a:rPr lang="en-US" sz="1800" b="0" i="0" u="none" strike="noStrike" cap="none" dirty="0"/>
              <a:t> </a:t>
            </a:r>
            <a:r>
              <a:rPr lang="en-US" sz="1800" b="0" i="0" u="none" strike="noStrike" cap="none" dirty="0" err="1"/>
              <a:t>Majanduspiirkonna</a:t>
            </a:r>
            <a:r>
              <a:rPr lang="en-US" sz="1800" b="0" i="0" u="none" strike="noStrike" cap="none" dirty="0"/>
              <a:t> </a:t>
            </a:r>
            <a:r>
              <a:rPr lang="en-US" sz="1800" b="0" i="0" u="none" strike="noStrike" cap="none" dirty="0" err="1"/>
              <a:t>lepinguga</a:t>
            </a:r>
            <a:r>
              <a:rPr lang="en-US" sz="1800" b="0" i="0" u="none" strike="noStrike" cap="none" dirty="0"/>
              <a:t> </a:t>
            </a:r>
            <a:r>
              <a:rPr lang="en-US" sz="1800" b="0" i="0" u="none" strike="noStrike" cap="none" dirty="0" err="1"/>
              <a:t>ühinenud</a:t>
            </a:r>
            <a:r>
              <a:rPr lang="en-US" sz="1800" b="0" i="0" u="none" strike="noStrike" cap="none" dirty="0"/>
              <a:t> </a:t>
            </a:r>
            <a:r>
              <a:rPr lang="en-US" sz="1800" b="0" i="0" u="none" strike="noStrike" cap="none" dirty="0" err="1"/>
              <a:t>riigis</a:t>
            </a:r>
            <a:r>
              <a:rPr lang="en-US" sz="1800" b="0" i="0" u="none" strike="noStrike" cap="none" dirty="0"/>
              <a:t> </a:t>
            </a:r>
            <a:r>
              <a:rPr lang="en-US" sz="1800" b="0" i="0" u="none" strike="noStrike" cap="none" dirty="0" err="1"/>
              <a:t>edasi</a:t>
            </a:r>
            <a:r>
              <a:rPr lang="en-US" sz="1800" b="0" i="0" u="none" strike="noStrike" cap="none" dirty="0"/>
              <a:t> </a:t>
            </a:r>
            <a:r>
              <a:rPr lang="en-US" sz="1800" b="0" i="0" u="none" strike="noStrike" cap="none" dirty="0" err="1"/>
              <a:t>levitada</a:t>
            </a:r>
            <a:r>
              <a:rPr lang="en-US" sz="1800" b="0" i="0" u="none" strike="noStrike" cap="none" dirty="0"/>
              <a:t> </a:t>
            </a:r>
            <a:r>
              <a:rPr lang="en-US" sz="1800" b="0" i="0" u="none" strike="noStrike" cap="none" dirty="0" err="1"/>
              <a:t>autori</a:t>
            </a:r>
            <a:r>
              <a:rPr lang="en-US" sz="1800" b="0" i="0" u="none" strike="noStrike" cap="none" dirty="0"/>
              <a:t> </a:t>
            </a:r>
            <a:r>
              <a:rPr lang="en-US" sz="1800" b="0" i="0" u="none" strike="noStrike" cap="none" dirty="0" err="1"/>
              <a:t>nõusolekuta</a:t>
            </a:r>
            <a:r>
              <a:rPr lang="en-US" sz="1800" b="0" i="0" u="none" strike="noStrike" cap="none" dirty="0"/>
              <a:t>. </a:t>
            </a:r>
            <a:r>
              <a:rPr lang="en-US" sz="1800" b="0" i="0" u="none" strike="noStrike" cap="none" dirty="0" err="1"/>
              <a:t>Autorile</a:t>
            </a:r>
            <a:r>
              <a:rPr lang="en-US" sz="1800" b="0" i="0" u="none" strike="noStrike" cap="none" dirty="0"/>
              <a:t> </a:t>
            </a:r>
            <a:r>
              <a:rPr lang="en-US" sz="1800" b="0" i="0" u="none" strike="noStrike" cap="none" dirty="0" err="1"/>
              <a:t>kuulub</a:t>
            </a:r>
            <a:r>
              <a:rPr lang="en-US" sz="1800" b="0" i="0" u="none" strike="noStrike" cap="none" dirty="0"/>
              <a:t> </a:t>
            </a:r>
            <a:r>
              <a:rPr lang="en-US" sz="1800" b="0" i="0" u="none" strike="noStrike" cap="none" dirty="0" err="1"/>
              <a:t>ainuõigus</a:t>
            </a:r>
            <a:r>
              <a:rPr lang="en-US" sz="1800" b="0" i="0" u="none" strike="noStrike" cap="none" dirty="0"/>
              <a:t> </a:t>
            </a:r>
            <a:r>
              <a:rPr lang="en-US" sz="1800" b="0" i="0" u="none" strike="noStrike" cap="none" dirty="0" err="1"/>
              <a:t>lubada</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keelata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rentimist</a:t>
            </a:r>
            <a:r>
              <a:rPr lang="en-US" sz="1800" b="0" i="0" u="none" strike="noStrike" cap="none" dirty="0"/>
              <a:t> ja </a:t>
            </a:r>
            <a:r>
              <a:rPr lang="en-US" sz="1800" b="0" i="0" u="none" strike="noStrike" cap="none" dirty="0" err="1"/>
              <a:t>laenutamist</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ka</a:t>
            </a:r>
            <a:r>
              <a:rPr lang="en-US" sz="1800" b="0" i="0" u="none" strike="noStrike" cap="none" dirty="0"/>
              <a:t> </a:t>
            </a:r>
            <a:r>
              <a:rPr lang="en-US" sz="1800" b="0" i="0" u="none" strike="noStrike" cap="none" dirty="0" err="1"/>
              <a:t>juhul</a:t>
            </a:r>
            <a:r>
              <a:rPr lang="en-US" sz="1800" b="0" i="0" u="none" strike="noStrike" cap="none" dirty="0"/>
              <a:t>, </a:t>
            </a:r>
            <a:r>
              <a:rPr lang="en-US" sz="1800" b="0" i="0" u="none" strike="noStrike" cap="none" dirty="0" err="1"/>
              <a:t>kui</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levitamisele</a:t>
            </a:r>
            <a:r>
              <a:rPr lang="en-US" sz="1800" b="0" i="0" u="none" strike="noStrike" cap="none" dirty="0"/>
              <a:t> on </a:t>
            </a:r>
            <a:r>
              <a:rPr lang="en-US" sz="1800" b="0" i="0" u="none" strike="noStrike" cap="none" dirty="0" err="1"/>
              <a:t>lõppenud</a:t>
            </a:r>
            <a:r>
              <a:rPr lang="en-US" sz="1800" b="0" i="0" u="none" strike="noStrike" cap="none" dirty="0"/>
              <a:t>, </a:t>
            </a:r>
            <a:r>
              <a:rPr lang="en-US" sz="1800" b="0" i="0" u="none" strike="noStrike" cap="none" dirty="0" err="1"/>
              <a:t>välja</a:t>
            </a:r>
            <a:r>
              <a:rPr lang="en-US" sz="1800" b="0" i="0" u="none" strike="noStrike" cap="none" dirty="0"/>
              <a:t> </a:t>
            </a:r>
            <a:r>
              <a:rPr lang="en-US" sz="1800" b="0" i="0" u="none" strike="noStrike" cap="none" dirty="0" err="1"/>
              <a:t>arvatud</a:t>
            </a:r>
            <a:r>
              <a:rPr lang="en-US" sz="1800" b="0" i="0" u="none" strike="noStrike" cap="none" dirty="0"/>
              <a:t> </a:t>
            </a:r>
            <a:r>
              <a:rPr lang="en-US" sz="1800" b="0" i="0" u="none" strike="noStrike" cap="none" dirty="0" err="1"/>
              <a:t>käesoleva</a:t>
            </a:r>
            <a:r>
              <a:rPr lang="en-US" sz="1800" b="0" i="0" u="none" strike="noStrike" cap="none" dirty="0"/>
              <a:t> </a:t>
            </a:r>
            <a:r>
              <a:rPr lang="en-US" sz="1800" b="0" i="0" u="none" strike="noStrike" cap="none" dirty="0" err="1"/>
              <a:t>seaduse</a:t>
            </a:r>
            <a:r>
              <a:rPr lang="en-US" sz="1800" b="0" i="0" u="none" strike="noStrike" cap="none" dirty="0"/>
              <a:t> §-s 13</a:t>
            </a:r>
            <a:r>
              <a:rPr lang="en-US" sz="1800" b="0" i="0" u="none" strike="noStrike" cap="none" baseline="30000" dirty="0"/>
              <a:t>3</a:t>
            </a:r>
            <a:r>
              <a:rPr lang="en-US" sz="1800" b="0" i="0" u="none" strike="noStrike" cap="none" dirty="0"/>
              <a:t> </a:t>
            </a:r>
            <a:r>
              <a:rPr lang="en-US" sz="1800" b="0" i="0" u="none" strike="noStrike" cap="none" dirty="0" err="1"/>
              <a:t>sätestatud</a:t>
            </a:r>
            <a:r>
              <a:rPr lang="en-US" sz="1800" b="0" i="0" u="none" strike="noStrike" cap="none" dirty="0"/>
              <a:t> </a:t>
            </a:r>
            <a:r>
              <a:rPr lang="en-US" sz="1800" b="0" i="0" u="none" strike="noStrike" cap="none" dirty="0" err="1"/>
              <a:t>juhud</a:t>
            </a:r>
            <a:r>
              <a:rPr lang="en-US" sz="1800" b="0" i="0" u="none" strike="noStrike" cap="none" dirty="0"/>
              <a:t>;</a:t>
            </a:r>
            <a:br>
              <a:rPr lang="en-US" sz="1800" b="0" i="0" u="none" strike="noStrike" cap="none" dirty="0"/>
            </a:br>
            <a:r>
              <a:rPr lang="en-US" sz="1800" b="0" i="0" u="none" strike="noStrike" cap="none" dirty="0"/>
              <a:t> 3) [</a:t>
            </a:r>
            <a:r>
              <a:rPr lang="en-US" sz="1800" b="0" i="0" u="none" strike="noStrike" cap="none" dirty="0" err="1"/>
              <a:t>kehtetu</a:t>
            </a:r>
            <a:r>
              <a:rPr lang="en-US" sz="1800" b="0" i="0" u="none" strike="noStrike" cap="none" dirty="0"/>
              <a:t> - </a:t>
            </a:r>
            <a:r>
              <a:rPr lang="en-US" sz="1800" b="0" i="0" u="sng" strike="noStrike" cap="none" dirty="0">
                <a:solidFill>
                  <a:srgbClr val="000000"/>
                </a:solidFill>
                <a:hlinkClick r:id="rId3"/>
              </a:rPr>
              <a:t>RT I 1999, 97, 859</a:t>
            </a:r>
            <a:r>
              <a:rPr lang="en-US" sz="1800" b="0" i="0" u="none" strike="noStrike" cap="none" dirty="0"/>
              <a:t> - </a:t>
            </a:r>
            <a:r>
              <a:rPr lang="en-US" sz="1800" b="0" i="0" u="none" strike="noStrike" cap="none" dirty="0" err="1"/>
              <a:t>jõust</a:t>
            </a:r>
            <a:r>
              <a:rPr lang="en-US" sz="1800" b="0" i="0" u="none" strike="noStrike" cap="none" dirty="0"/>
              <a:t>. 06.01.2000] </a:t>
            </a:r>
            <a:br>
              <a:rPr lang="en-US" sz="1800" b="0" i="0" u="none" strike="noStrike" cap="none" dirty="0"/>
            </a:br>
            <a:r>
              <a:rPr lang="en-US" sz="1800" b="0" i="0" u="none" strike="noStrike" cap="none" dirty="0"/>
              <a:t> 4) </a:t>
            </a:r>
            <a:r>
              <a:rPr lang="en-US" sz="1800" b="0" i="0" u="none" strike="noStrike" cap="none" dirty="0" err="1"/>
              <a:t>tõlkida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tõlkimisele</a:t>
            </a:r>
            <a:r>
              <a:rPr lang="en-US" sz="1800" b="0" i="0" u="none" strike="noStrike" cap="none" dirty="0"/>
              <a:t>);</a:t>
            </a:r>
            <a:br>
              <a:rPr lang="en-US" sz="1800" b="0" i="0" u="none" strike="noStrike" cap="none" dirty="0"/>
            </a:br>
            <a:r>
              <a:rPr lang="en-US" sz="1800" b="0" i="0" u="none" strike="noStrike" cap="none" dirty="0"/>
              <a:t> 5) </a:t>
            </a:r>
            <a:r>
              <a:rPr lang="en-US" sz="1800" b="0" i="0" u="none" strike="noStrike" cap="none" dirty="0" err="1"/>
              <a:t>teha</a:t>
            </a:r>
            <a:r>
              <a:rPr lang="en-US" sz="1800" b="0" i="0" u="none" strike="noStrike" cap="none" dirty="0"/>
              <a:t> </a:t>
            </a:r>
            <a:r>
              <a:rPr lang="en-US" sz="1800" b="0" i="0" u="none" strike="noStrike" cap="none" dirty="0" err="1"/>
              <a:t>teosest</a:t>
            </a:r>
            <a:r>
              <a:rPr lang="en-US" sz="1800" b="0" i="0" u="none" strike="noStrike" cap="none" dirty="0"/>
              <a:t> </a:t>
            </a:r>
            <a:r>
              <a:rPr lang="en-US" sz="1800" b="0" i="0" u="none" strike="noStrike" cap="none" dirty="0" err="1"/>
              <a:t>kohandusi</a:t>
            </a:r>
            <a:r>
              <a:rPr lang="en-US" sz="1800" b="0" i="0" u="none" strike="noStrike" cap="none" dirty="0"/>
              <a:t> (</a:t>
            </a:r>
            <a:r>
              <a:rPr lang="en-US" sz="1800" b="0" i="0" u="none" strike="noStrike" cap="none" dirty="0" err="1"/>
              <a:t>adaptsioone</a:t>
            </a:r>
            <a:r>
              <a:rPr lang="en-US" sz="1800" b="0" i="0" u="none" strike="noStrike" cap="none" dirty="0"/>
              <a:t>), </a:t>
            </a:r>
            <a:r>
              <a:rPr lang="en-US" sz="1800" b="0" i="0" u="none" strike="noStrike" cap="none" dirty="0" err="1"/>
              <a:t>töötlusi</a:t>
            </a:r>
            <a:r>
              <a:rPr lang="en-US" sz="1800" b="0" i="0" u="none" strike="noStrike" cap="none" dirty="0"/>
              <a:t> (</a:t>
            </a:r>
            <a:r>
              <a:rPr lang="en-US" sz="1800" b="0" i="0" u="none" strike="noStrike" cap="none" dirty="0" err="1"/>
              <a:t>arranžeeringuid</a:t>
            </a:r>
            <a:r>
              <a:rPr lang="en-US" sz="1800" b="0" i="0" u="none" strike="noStrike" cap="none" dirty="0"/>
              <a:t>) ja </a:t>
            </a:r>
            <a:r>
              <a:rPr lang="en-US" sz="1800" b="0" i="0" u="none" strike="noStrike" cap="none" dirty="0" err="1"/>
              <a:t>teisi</a:t>
            </a:r>
            <a:r>
              <a:rPr lang="en-US" sz="1800" b="0" i="0" u="none" strike="noStrike" cap="none" dirty="0"/>
              <a:t> </a:t>
            </a:r>
            <a:r>
              <a:rPr lang="en-US" sz="1800" b="0" i="0" u="none" strike="noStrike" cap="none" dirty="0" err="1"/>
              <a:t>töötlusi</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töötlemisele</a:t>
            </a:r>
            <a:r>
              <a:rPr lang="en-US" sz="1800" b="0" i="0" u="none" strike="noStrike" cap="none" dirty="0"/>
              <a:t>);</a:t>
            </a:r>
            <a:br>
              <a:rPr lang="en-US" sz="1800" b="0" i="0" u="none" strike="noStrike" cap="none" dirty="0"/>
            </a:br>
            <a:r>
              <a:rPr lang="en-US" sz="1800" b="0" i="0" u="none" strike="noStrike" cap="none" dirty="0"/>
              <a:t> 6) </a:t>
            </a:r>
            <a:r>
              <a:rPr lang="en-US" sz="1800" b="0" i="0" u="none" strike="noStrike" cap="none" dirty="0" err="1"/>
              <a:t>koostada</a:t>
            </a:r>
            <a:r>
              <a:rPr lang="en-US" sz="1800" b="0" i="0" u="none" strike="noStrike" cap="none" dirty="0"/>
              <a:t> ja </a:t>
            </a:r>
            <a:r>
              <a:rPr lang="en-US" sz="1800" b="0" i="0" u="none" strike="noStrike" cap="none" dirty="0" err="1"/>
              <a:t>välja</a:t>
            </a:r>
            <a:r>
              <a:rPr lang="en-US" sz="1800" b="0" i="0" u="none" strike="noStrike" cap="none" dirty="0"/>
              <a:t> </a:t>
            </a:r>
            <a:r>
              <a:rPr lang="en-US" sz="1800" b="0" i="0" u="none" strike="noStrike" cap="none" dirty="0" err="1"/>
              <a:t>anda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teoste</a:t>
            </a:r>
            <a:r>
              <a:rPr lang="en-US" sz="1800" b="0" i="0" u="none" strike="noStrike" cap="none" dirty="0"/>
              <a:t> </a:t>
            </a:r>
            <a:r>
              <a:rPr lang="en-US" sz="1800" b="0" i="0" u="none" strike="noStrike" cap="none" dirty="0" err="1"/>
              <a:t>kogumikke</a:t>
            </a:r>
            <a:r>
              <a:rPr lang="en-US" sz="1800" b="0" i="0" u="none" strike="noStrike" cap="none" dirty="0"/>
              <a:t> ja </a:t>
            </a:r>
            <a:r>
              <a:rPr lang="en-US" sz="1800" b="0" i="0" u="none" strike="noStrike" cap="none" dirty="0" err="1"/>
              <a:t>süstematiseerida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teoseid</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teoste</a:t>
            </a:r>
            <a:r>
              <a:rPr lang="en-US" sz="1800" b="0" i="0" u="none" strike="noStrike" cap="none" dirty="0"/>
              <a:t> </a:t>
            </a:r>
            <a:r>
              <a:rPr lang="en-US" sz="1800" b="0" i="0" u="none" strike="noStrike" cap="none" dirty="0" err="1"/>
              <a:t>kogumikele</a:t>
            </a:r>
            <a:r>
              <a:rPr lang="en-US" sz="1800" b="0" i="0" u="none" strike="noStrike" cap="none" dirty="0"/>
              <a:t>);</a:t>
            </a:r>
            <a:br>
              <a:rPr lang="en-US" sz="1800" b="0" i="0" u="none" strike="noStrike" cap="none" dirty="0"/>
            </a:br>
            <a:r>
              <a:rPr lang="en-US" sz="1800" b="0" i="0" u="none" strike="noStrike" cap="none" dirty="0"/>
              <a:t> 7) </a:t>
            </a:r>
            <a:r>
              <a:rPr lang="en-US" sz="1800" b="0" i="0" u="none" strike="noStrike" cap="none" dirty="0" err="1"/>
              <a:t>teost</a:t>
            </a:r>
            <a:r>
              <a:rPr lang="en-US" sz="1800" b="0" i="0" u="none" strike="noStrike" cap="none" dirty="0"/>
              <a:t> </a:t>
            </a:r>
            <a:r>
              <a:rPr lang="en-US" sz="1800" b="0" i="0" u="none" strike="noStrike" cap="none" dirty="0" err="1"/>
              <a:t>avalikult</a:t>
            </a:r>
            <a:r>
              <a:rPr lang="en-US" sz="1800" b="0" i="0" u="none" strike="noStrike" cap="none" dirty="0"/>
              <a:t> </a:t>
            </a:r>
            <a:r>
              <a:rPr lang="en-US" sz="1800" b="0" i="0" u="none" strike="noStrike" cap="none" dirty="0" err="1"/>
              <a:t>esitada</a:t>
            </a:r>
            <a:r>
              <a:rPr lang="en-US" sz="1800" b="0" i="0" u="none" strike="noStrike" cap="none" dirty="0"/>
              <a:t> </a:t>
            </a:r>
            <a:r>
              <a:rPr lang="en-US" sz="1800" b="0" i="0" u="none" strike="noStrike" cap="none" dirty="0" err="1"/>
              <a:t>kas</a:t>
            </a:r>
            <a:r>
              <a:rPr lang="en-US" sz="1800" b="0" i="0" u="none" strike="noStrike" cap="none" dirty="0"/>
              <a:t> </a:t>
            </a:r>
            <a:r>
              <a:rPr lang="en-US" sz="1800" b="0" i="0" u="none" strike="noStrike" cap="none" dirty="0" err="1"/>
              <a:t>elavas</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tehniliselt</a:t>
            </a:r>
            <a:r>
              <a:rPr lang="en-US" sz="1800" b="0" i="0" u="none" strike="noStrike" cap="none" dirty="0"/>
              <a:t> </a:t>
            </a:r>
            <a:r>
              <a:rPr lang="en-US" sz="1800" b="0" i="0" u="none" strike="noStrike" cap="none" dirty="0" err="1"/>
              <a:t>vahendatud</a:t>
            </a:r>
            <a:r>
              <a:rPr lang="en-US" sz="1800" b="0" i="0" u="none" strike="noStrike" cap="none" dirty="0"/>
              <a:t> </a:t>
            </a:r>
            <a:r>
              <a:rPr lang="en-US" sz="1800" b="0" i="0" u="none" strike="noStrike" cap="none" dirty="0" err="1"/>
              <a:t>ettekandes</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avalikule</a:t>
            </a:r>
            <a:r>
              <a:rPr lang="en-US" sz="1800" b="0" i="0" u="none" strike="noStrike" cap="none" dirty="0"/>
              <a:t> </a:t>
            </a:r>
            <a:r>
              <a:rPr lang="en-US" sz="1800" b="0" i="0" u="none" strike="noStrike" cap="none" dirty="0" err="1"/>
              <a:t>esitamisele</a:t>
            </a:r>
            <a:r>
              <a:rPr lang="en-US" sz="1800" b="0" i="0" u="none" strike="noStrike" cap="none" dirty="0"/>
              <a:t>);</a:t>
            </a:r>
            <a:br>
              <a:rPr lang="en-US" sz="1800" b="0" i="0" u="none" strike="noStrike" cap="none" dirty="0"/>
            </a:br>
            <a:r>
              <a:rPr lang="en-US" sz="1800" b="0" i="0" u="none" strike="noStrike" cap="none" dirty="0"/>
              <a:t> 8) </a:t>
            </a:r>
            <a:r>
              <a:rPr lang="en-US" sz="1800" b="0" i="0" u="none" strike="noStrike" cap="none" dirty="0" err="1"/>
              <a:t>teost</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näidata</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eksponeerimisele</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eksponeerimine</a:t>
            </a:r>
            <a:r>
              <a:rPr lang="en-US" sz="1800" b="0" i="0" u="none" strike="noStrike" cap="none" dirty="0"/>
              <a:t> </a:t>
            </a:r>
            <a:r>
              <a:rPr lang="en-US" sz="1800" b="0" i="0" u="none" strike="noStrike" cap="none" dirty="0" err="1"/>
              <a:t>tähendab</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tema</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näitamist</a:t>
            </a:r>
            <a:r>
              <a:rPr lang="en-US" sz="1800" b="0" i="0" u="none" strike="noStrike" cap="none" dirty="0"/>
              <a:t> </a:t>
            </a:r>
            <a:r>
              <a:rPr lang="en-US" sz="1800" b="0" i="0" u="none" strike="noStrike" cap="none" dirty="0" err="1"/>
              <a:t>kas</a:t>
            </a:r>
            <a:r>
              <a:rPr lang="en-US" sz="1800" b="0" i="0" u="none" strike="noStrike" cap="none" dirty="0"/>
              <a:t> </a:t>
            </a:r>
            <a:r>
              <a:rPr lang="en-US" sz="1800" b="0" i="0" u="none" strike="noStrike" cap="none" dirty="0" err="1"/>
              <a:t>vahetult</a:t>
            </a:r>
            <a:r>
              <a:rPr lang="en-US" sz="1800" b="0" i="0" u="none" strike="noStrike" cap="none" dirty="0"/>
              <a:t> </a:t>
            </a:r>
            <a:r>
              <a:rPr lang="en-US" sz="1800" b="0" i="0" u="none" strike="noStrike" cap="none" dirty="0" err="1"/>
              <a:t>või</a:t>
            </a:r>
            <a:r>
              <a:rPr lang="en-US" sz="1800" b="0" i="0" u="none" strike="noStrike" cap="none" dirty="0"/>
              <a:t> filmi, </a:t>
            </a:r>
            <a:r>
              <a:rPr lang="en-US" sz="1800" b="0" i="0" u="none" strike="noStrike" cap="none" dirty="0" err="1"/>
              <a:t>slaidi</a:t>
            </a:r>
            <a:r>
              <a:rPr lang="en-US" sz="1800" b="0" i="0" u="none" strike="noStrike" cap="none" dirty="0"/>
              <a:t>, </a:t>
            </a:r>
            <a:r>
              <a:rPr lang="en-US" sz="1800" b="0" i="0" u="none" strike="noStrike" cap="none" dirty="0" err="1"/>
              <a:t>televisiooni</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mis</a:t>
            </a:r>
            <a:r>
              <a:rPr lang="en-US" sz="1800" b="0" i="0" u="none" strike="noStrike" cap="none" dirty="0"/>
              <a:t> </a:t>
            </a:r>
            <a:r>
              <a:rPr lang="en-US" sz="1800" b="0" i="0" u="none" strike="noStrike" cap="none" dirty="0" err="1"/>
              <a:t>tahes</a:t>
            </a:r>
            <a:r>
              <a:rPr lang="en-US" sz="1800" b="0" i="0" u="none" strike="noStrike" cap="none" dirty="0"/>
              <a:t> </a:t>
            </a:r>
            <a:r>
              <a:rPr lang="en-US" sz="1800" b="0" i="0" u="none" strike="noStrike" cap="none" dirty="0" err="1"/>
              <a:t>muu</a:t>
            </a:r>
            <a:r>
              <a:rPr lang="en-US" sz="1800" b="0" i="0" u="none" strike="noStrike" cap="none" dirty="0"/>
              <a:t> </a:t>
            </a:r>
            <a:r>
              <a:rPr lang="en-US" sz="1800" b="0" i="0" u="none" strike="noStrike" cap="none" dirty="0" err="1"/>
              <a:t>tehnilise</a:t>
            </a:r>
            <a:r>
              <a:rPr lang="en-US" sz="1800" b="0" i="0" u="none" strike="noStrike" cap="none" dirty="0"/>
              <a:t> </a:t>
            </a:r>
            <a:r>
              <a:rPr lang="en-US" sz="1800" b="0" i="0" u="none" strike="noStrike" cap="none" dirty="0" err="1"/>
              <a:t>vahendi</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protsessi</a:t>
            </a:r>
            <a:r>
              <a:rPr lang="en-US" sz="1800" b="0" i="0" u="none" strike="noStrike" cap="none" dirty="0"/>
              <a:t> </a:t>
            </a:r>
            <a:r>
              <a:rPr lang="en-US" sz="1800" b="0" i="0" u="none" strike="noStrike" cap="none" dirty="0" err="1"/>
              <a:t>abil</a:t>
            </a:r>
            <a:r>
              <a:rPr lang="en-US" sz="1800" b="0" i="0" u="none" strike="noStrike" cap="none" dirty="0"/>
              <a:t>;</a:t>
            </a:r>
            <a:br>
              <a:rPr lang="en-US" sz="1800" b="0" i="0" u="none" strike="noStrike" cap="none" dirty="0"/>
            </a:br>
            <a:r>
              <a:rPr lang="en-US" sz="1800" b="0" i="0" u="none" strike="noStrike" cap="none" dirty="0"/>
              <a:t> 9) </a:t>
            </a:r>
            <a:r>
              <a:rPr lang="en-US" sz="1800" b="0" i="0" u="none" strike="noStrike" cap="none" dirty="0" err="1"/>
              <a:t>edastada</a:t>
            </a:r>
            <a:r>
              <a:rPr lang="en-US" sz="1800" b="0" i="0" u="none" strike="noStrike" cap="none" dirty="0"/>
              <a:t> </a:t>
            </a:r>
            <a:r>
              <a:rPr lang="en-US" sz="1800" b="0" i="0" u="none" strike="noStrike" cap="none" dirty="0" err="1"/>
              <a:t>teos</a:t>
            </a:r>
            <a:r>
              <a:rPr lang="en-US" sz="1800" b="0" i="0" u="none" strike="noStrike" cap="none" dirty="0"/>
              <a:t> </a:t>
            </a:r>
            <a:r>
              <a:rPr lang="en-US" sz="1800" b="0" i="0" u="none" strike="noStrike" cap="none" dirty="0" err="1"/>
              <a:t>raadio</a:t>
            </a:r>
            <a:r>
              <a:rPr lang="en-US" sz="1800" b="0" i="0" u="none" strike="noStrike" cap="none" dirty="0"/>
              <a:t>, </a:t>
            </a:r>
            <a:r>
              <a:rPr lang="en-US" sz="1800" b="0" i="0" u="none" strike="noStrike" cap="none" dirty="0" err="1"/>
              <a:t>televisiooni</a:t>
            </a:r>
            <a:r>
              <a:rPr lang="en-US" sz="1800" b="0" i="0" u="none" strike="noStrike" cap="none" dirty="0"/>
              <a:t> ja </a:t>
            </a:r>
            <a:r>
              <a:rPr lang="en-US" sz="1800" b="0" i="0" u="none" strike="noStrike" cap="none" dirty="0" err="1"/>
              <a:t>satelliidi</a:t>
            </a:r>
            <a:r>
              <a:rPr lang="en-US" sz="1800" b="0" i="0" u="none" strike="noStrike" cap="none" dirty="0"/>
              <a:t> </a:t>
            </a:r>
            <a:r>
              <a:rPr lang="en-US" sz="1800" b="0" i="0" u="none" strike="noStrike" cap="none" dirty="0" err="1"/>
              <a:t>kaudu</a:t>
            </a:r>
            <a:r>
              <a:rPr lang="en-US" sz="1800" b="0" i="0" u="none" strike="noStrike" cap="none" dirty="0"/>
              <a:t> </a:t>
            </a:r>
            <a:r>
              <a:rPr lang="en-US" sz="1800" b="0" i="0" u="none" strike="noStrike" cap="none" dirty="0" err="1"/>
              <a:t>ning</a:t>
            </a:r>
            <a:r>
              <a:rPr lang="en-US" sz="1800" b="0" i="0" u="none" strike="noStrike" cap="none" dirty="0"/>
              <a:t> </a:t>
            </a:r>
            <a:r>
              <a:rPr lang="en-US" sz="1800" b="0" i="0" u="none" strike="noStrike" cap="none" dirty="0" err="1"/>
              <a:t>taasedastada</a:t>
            </a:r>
            <a:r>
              <a:rPr lang="en-US" sz="1800" b="0" i="0" u="none" strike="noStrike" cap="none" dirty="0"/>
              <a:t> </a:t>
            </a:r>
            <a:r>
              <a:rPr lang="en-US" sz="1800" b="0" i="0" u="none" strike="noStrike" cap="none" dirty="0" err="1"/>
              <a:t>kaabellevivõrgu</a:t>
            </a:r>
            <a:r>
              <a:rPr lang="en-US" sz="1800" b="0" i="0" u="none" strike="noStrike" cap="none" dirty="0"/>
              <a:t> </a:t>
            </a:r>
            <a:r>
              <a:rPr lang="en-US" sz="1800" b="0" i="0" u="none" strike="noStrike" cap="none" dirty="0" err="1"/>
              <a:t>kaudu</a:t>
            </a:r>
            <a:r>
              <a:rPr lang="en-US" sz="1800" b="0" i="0" u="none" strike="noStrike" cap="none" dirty="0"/>
              <a:t>, </a:t>
            </a:r>
            <a:r>
              <a:rPr lang="en-US" sz="1800" b="0" i="0" u="none" strike="noStrike" cap="none" dirty="0" err="1"/>
              <a:t>samuti</a:t>
            </a:r>
            <a:r>
              <a:rPr lang="en-US" sz="1800" b="0" i="0" u="none" strike="noStrike" cap="none" dirty="0"/>
              <a:t> </a:t>
            </a:r>
            <a:r>
              <a:rPr lang="en-US" sz="1800" b="0" i="0" u="none" strike="noStrike" cap="none" dirty="0" err="1"/>
              <a:t>suunata</a:t>
            </a:r>
            <a:r>
              <a:rPr lang="en-US" sz="1800" b="0" i="0" u="none" strike="noStrike" cap="none" dirty="0"/>
              <a:t> </a:t>
            </a:r>
            <a:r>
              <a:rPr lang="en-US" sz="1800" b="0" i="0" u="none" strike="noStrike" cap="none" dirty="0" err="1"/>
              <a:t>teos</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muude</a:t>
            </a:r>
            <a:r>
              <a:rPr lang="en-US" sz="1800" b="0" i="0" u="none" strike="noStrike" cap="none" dirty="0"/>
              <a:t> </a:t>
            </a:r>
            <a:r>
              <a:rPr lang="en-US" sz="1800" b="0" i="0" u="none" strike="noStrike" cap="none" dirty="0" err="1"/>
              <a:t>tehnikavahendite</a:t>
            </a:r>
            <a:r>
              <a:rPr lang="en-US" sz="1800" b="0" i="0" u="none" strike="noStrike" cap="none" dirty="0"/>
              <a:t> </a:t>
            </a:r>
            <a:r>
              <a:rPr lang="en-US" sz="1800" b="0" i="0" u="none" strike="noStrike" cap="none" dirty="0" err="1"/>
              <a:t>vahendusel</a:t>
            </a:r>
            <a:r>
              <a:rPr lang="en-US" sz="1800" b="0" i="0" u="none" strike="noStrike" cap="none" dirty="0"/>
              <a:t>, </a:t>
            </a:r>
            <a:r>
              <a:rPr lang="en-US" sz="1800" b="0" i="0" u="none" strike="noStrike" cap="none" dirty="0" err="1"/>
              <a:t>välja</a:t>
            </a:r>
            <a:r>
              <a:rPr lang="en-US" sz="1800" b="0" i="0" u="none" strike="noStrike" cap="none" dirty="0"/>
              <a:t> </a:t>
            </a:r>
            <a:r>
              <a:rPr lang="en-US" sz="1800" b="0" i="0" u="none" strike="noStrike" cap="none" dirty="0" err="1"/>
              <a:t>arvatud</a:t>
            </a:r>
            <a:r>
              <a:rPr lang="en-US" sz="1800" b="0" i="0" u="none" strike="noStrike" cap="none" dirty="0"/>
              <a:t> </a:t>
            </a:r>
            <a:r>
              <a:rPr lang="en-US" sz="1800" b="0" i="0" u="none" strike="noStrike" cap="none" dirty="0" err="1"/>
              <a:t>käesoleva</a:t>
            </a:r>
            <a:r>
              <a:rPr lang="en-US" sz="1800" b="0" i="0" u="none" strike="noStrike" cap="none" dirty="0"/>
              <a:t> </a:t>
            </a:r>
            <a:r>
              <a:rPr lang="en-US" sz="1800" b="0" i="0" u="none" strike="noStrike" cap="none" dirty="0" err="1"/>
              <a:t>paragrahvi</a:t>
            </a:r>
            <a:r>
              <a:rPr lang="en-US" sz="1800" b="0" i="0" u="none" strike="noStrike" cap="none" dirty="0"/>
              <a:t> </a:t>
            </a:r>
            <a:r>
              <a:rPr lang="en-US" sz="1800" b="0" i="0" u="none" strike="noStrike" cap="none" dirty="0" err="1"/>
              <a:t>punktis</a:t>
            </a:r>
            <a:r>
              <a:rPr lang="en-US" sz="1800" b="0" i="0" u="none" strike="noStrike" cap="none" dirty="0"/>
              <a:t> 9</a:t>
            </a:r>
            <a:r>
              <a:rPr lang="en-US" sz="1800" b="0" i="0" u="none" strike="noStrike" cap="none" baseline="30000" dirty="0"/>
              <a:t>1</a:t>
            </a:r>
            <a:r>
              <a:rPr lang="en-US" sz="1800" b="0" i="0" u="none" strike="noStrike" cap="none" dirty="0"/>
              <a:t> </a:t>
            </a:r>
            <a:r>
              <a:rPr lang="en-US" sz="1800" b="0" i="0" u="none" strike="noStrike" cap="none" dirty="0" err="1"/>
              <a:t>nimetatud</a:t>
            </a:r>
            <a:r>
              <a:rPr lang="en-US" sz="1800" b="0" i="0" u="none" strike="noStrike" cap="none" dirty="0"/>
              <a:t> </a:t>
            </a:r>
            <a:r>
              <a:rPr lang="en-US" sz="1800" b="0" i="0" u="none" strike="noStrike" cap="none" dirty="0" err="1"/>
              <a:t>viisil</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edastamisele</a:t>
            </a:r>
            <a:r>
              <a:rPr lang="en-US" sz="1800" b="0" i="0" u="none" strike="noStrike" cap="none" dirty="0"/>
              <a:t>);</a:t>
            </a:r>
            <a:br>
              <a:rPr lang="en-US" sz="1800" b="0" i="0" u="none" strike="noStrike" cap="none" dirty="0"/>
            </a:br>
            <a:r>
              <a:rPr lang="en-US" sz="1800" b="0" i="0" u="none" strike="noStrike" cap="none" dirty="0"/>
              <a:t> 9</a:t>
            </a:r>
            <a:r>
              <a:rPr lang="en-US" sz="1800" b="0" i="0" u="none" strike="noStrike" cap="none" baseline="30000" dirty="0"/>
              <a:t>1</a:t>
            </a:r>
            <a:r>
              <a:rPr lang="en-US" sz="1800" b="0" i="0" u="none" strike="noStrike" cap="none" dirty="0"/>
              <a:t>) </a:t>
            </a:r>
            <a:r>
              <a:rPr lang="en-US" sz="1800" b="0" i="0" u="none" strike="noStrike" cap="none" dirty="0" err="1"/>
              <a:t>teha</a:t>
            </a:r>
            <a:r>
              <a:rPr lang="en-US" sz="1800" b="0" i="0" u="none" strike="noStrike" cap="none" dirty="0"/>
              <a:t> </a:t>
            </a:r>
            <a:r>
              <a:rPr lang="en-US" sz="1800" b="0" i="0" u="none" strike="noStrike" cap="none" dirty="0" err="1"/>
              <a:t>teos</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kättesaadavaks</a:t>
            </a:r>
            <a:r>
              <a:rPr lang="en-US" sz="1800" b="0" i="0" u="none" strike="noStrike" cap="none" dirty="0"/>
              <a:t> </a:t>
            </a:r>
            <a:r>
              <a:rPr lang="en-US" sz="1800" b="0" i="0" u="none" strike="noStrike" cap="none" dirty="0" err="1"/>
              <a:t>sellisel</a:t>
            </a:r>
            <a:r>
              <a:rPr lang="en-US" sz="1800" b="0" i="0" u="none" strike="noStrike" cap="none" dirty="0"/>
              <a:t> </a:t>
            </a:r>
            <a:r>
              <a:rPr lang="en-US" sz="1800" b="0" i="0" u="none" strike="noStrike" cap="none" dirty="0" err="1"/>
              <a:t>viisil</a:t>
            </a:r>
            <a:r>
              <a:rPr lang="en-US" sz="1800" b="0" i="0" u="none" strike="noStrike" cap="none" dirty="0"/>
              <a:t>, et </a:t>
            </a:r>
            <a:r>
              <a:rPr lang="en-US" sz="1800" b="0" i="0" u="none" strike="noStrike" cap="none" dirty="0" err="1"/>
              <a:t>isikud</a:t>
            </a:r>
            <a:r>
              <a:rPr lang="en-US" sz="1800" b="0" i="0" u="none" strike="noStrike" cap="none" dirty="0"/>
              <a:t> </a:t>
            </a:r>
            <a:r>
              <a:rPr lang="en-US" sz="1800" b="0" i="0" u="none" strike="noStrike" cap="none" dirty="0" err="1"/>
              <a:t>saavad</a:t>
            </a:r>
            <a:r>
              <a:rPr lang="en-US" sz="1800" b="0" i="0" u="none" strike="noStrike" cap="none" dirty="0"/>
              <a:t> </a:t>
            </a:r>
            <a:r>
              <a:rPr lang="en-US" sz="1800" b="0" i="0" u="none" strike="noStrike" cap="none" dirty="0" err="1"/>
              <a:t>teoseid</a:t>
            </a:r>
            <a:r>
              <a:rPr lang="en-US" sz="1800" b="0" i="0" u="none" strike="noStrike" cap="none" dirty="0"/>
              <a:t> </a:t>
            </a:r>
            <a:r>
              <a:rPr lang="en-US" sz="1800" b="0" i="0" u="none" strike="noStrike" cap="none" dirty="0" err="1"/>
              <a:t>kasutada</a:t>
            </a:r>
            <a:r>
              <a:rPr lang="en-US" sz="1800" b="0" i="0" u="none" strike="noStrike" cap="none" dirty="0"/>
              <a:t> </a:t>
            </a:r>
            <a:r>
              <a:rPr lang="en-US" sz="1800" b="0" i="0" u="none" strike="noStrike" cap="none" dirty="0" err="1"/>
              <a:t>nende</a:t>
            </a:r>
            <a:r>
              <a:rPr lang="en-US" sz="1800" b="0" i="0" u="none" strike="noStrike" cap="none" dirty="0"/>
              <a:t> </a:t>
            </a:r>
            <a:r>
              <a:rPr lang="en-US" sz="1800" b="0" i="0" u="none" strike="noStrike" cap="none" dirty="0" err="1"/>
              <a:t>poolt</a:t>
            </a:r>
            <a:r>
              <a:rPr lang="en-US" sz="1800" b="0" i="0" u="none" strike="noStrike" cap="none" dirty="0"/>
              <a:t> </a:t>
            </a:r>
            <a:r>
              <a:rPr lang="en-US" sz="1800" b="0" i="0" u="none" strike="noStrike" cap="none" dirty="0" err="1"/>
              <a:t>individuaalselt</a:t>
            </a:r>
            <a:r>
              <a:rPr lang="en-US" sz="1800" b="0" i="0" u="none" strike="noStrike" cap="none" dirty="0"/>
              <a:t> </a:t>
            </a:r>
            <a:r>
              <a:rPr lang="en-US" sz="1800" b="0" i="0" u="none" strike="noStrike" cap="none" dirty="0" err="1"/>
              <a:t>valitud</a:t>
            </a:r>
            <a:r>
              <a:rPr lang="en-US" sz="1800" b="0" i="0" u="none" strike="noStrike" cap="none" dirty="0"/>
              <a:t> </a:t>
            </a:r>
            <a:r>
              <a:rPr lang="en-US" sz="1800" b="0" i="0" u="none" strike="noStrike" cap="none" dirty="0" err="1"/>
              <a:t>kohas</a:t>
            </a:r>
            <a:r>
              <a:rPr lang="en-US" sz="1800" b="0" i="0" u="none" strike="noStrike" cap="none" dirty="0"/>
              <a:t> ja </a:t>
            </a:r>
            <a:r>
              <a:rPr lang="en-US" sz="1800" b="0" i="0" u="none" strike="noStrike" cap="none" dirty="0" err="1"/>
              <a:t>ajal</a:t>
            </a:r>
            <a:r>
              <a:rPr lang="en-US" sz="1800" b="0" i="0" u="none" strike="noStrike" cap="none" dirty="0"/>
              <a:t> (</a:t>
            </a:r>
            <a:r>
              <a:rPr lang="en-US" sz="1800" b="0" i="0" u="none" strike="noStrike" cap="none" dirty="0" err="1"/>
              <a:t>õigus</a:t>
            </a:r>
            <a:r>
              <a:rPr lang="en-US" sz="1800" b="0" i="0" u="none" strike="noStrike" cap="none" dirty="0"/>
              <a:t> </a:t>
            </a:r>
            <a:r>
              <a:rPr lang="en-US" sz="1800" b="0" i="0" u="none" strike="noStrike" cap="none" dirty="0" err="1"/>
              <a:t>teose</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kättesaadavaks</a:t>
            </a:r>
            <a:r>
              <a:rPr lang="en-US" sz="1800" b="0" i="0" u="none" strike="noStrike" cap="none" dirty="0"/>
              <a:t> </a:t>
            </a:r>
            <a:r>
              <a:rPr lang="en-US" sz="1800" b="0" i="0" u="none" strike="noStrike" cap="none" dirty="0" err="1"/>
              <a:t>tegemisele</a:t>
            </a:r>
            <a:r>
              <a:rPr lang="en-US" sz="1800" b="0" i="0" u="none" strike="noStrike" cap="none" dirty="0"/>
              <a:t>);</a:t>
            </a:r>
            <a:br>
              <a:rPr lang="en-US" sz="1800" b="0" i="0" u="none" strike="noStrike" cap="none" dirty="0"/>
            </a:br>
            <a:r>
              <a:rPr lang="en-US" sz="1800" b="0" i="0" u="none" strike="noStrike" cap="none" dirty="0"/>
              <a:t> 10) </a:t>
            </a:r>
            <a:r>
              <a:rPr lang="en-US" sz="1800" b="0" i="0" u="none" strike="noStrike" cap="none" dirty="0" err="1"/>
              <a:t>teostada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arhitektuurne</a:t>
            </a:r>
            <a:r>
              <a:rPr lang="en-US" sz="1800" b="0" i="0" u="none" strike="noStrike" cap="none" dirty="0"/>
              <a:t> </a:t>
            </a:r>
            <a:r>
              <a:rPr lang="en-US" sz="1800" b="0" i="0" u="none" strike="noStrike" cap="none" dirty="0" err="1"/>
              <a:t>projekt</a:t>
            </a:r>
            <a:r>
              <a:rPr lang="en-US" sz="1800" b="0" i="0" u="none" strike="noStrike" cap="none" dirty="0"/>
              <a:t> </a:t>
            </a:r>
            <a:r>
              <a:rPr lang="en-US" sz="1800" b="0" i="0" u="none" strike="noStrike" cap="none" dirty="0" err="1"/>
              <a:t>seaduses</a:t>
            </a:r>
            <a:r>
              <a:rPr lang="en-US" sz="1800" b="0" i="0" u="none" strike="noStrike" cap="none" dirty="0"/>
              <a:t> </a:t>
            </a:r>
            <a:r>
              <a:rPr lang="en-US" sz="1800" b="0" i="0" u="none" strike="noStrike" cap="none" dirty="0" err="1"/>
              <a:t>ettenähtud</a:t>
            </a:r>
            <a:r>
              <a:rPr lang="en-US" sz="1800" b="0" i="0" u="none" strike="noStrike" cap="none" dirty="0"/>
              <a:t> </a:t>
            </a:r>
            <a:r>
              <a:rPr lang="en-US" sz="1800" b="0" i="0" u="none" strike="noStrike" cap="none" dirty="0" err="1"/>
              <a:t>korras</a:t>
            </a:r>
            <a:r>
              <a:rPr lang="en-US" sz="1800" b="0" i="0" u="none" strike="noStrike" cap="none" dirty="0"/>
              <a:t>;</a:t>
            </a:r>
            <a:br>
              <a:rPr lang="en-US" sz="1800" b="0" i="0" u="none" strike="noStrike" cap="none" dirty="0"/>
            </a:br>
            <a:r>
              <a:rPr lang="en-US" sz="1800" b="0" i="0" u="none" strike="noStrike" cap="none" dirty="0"/>
              <a:t> 11) </a:t>
            </a:r>
            <a:r>
              <a:rPr lang="en-US" sz="1800" b="0" i="0" u="none" strike="noStrike" cap="none" dirty="0" err="1"/>
              <a:t>teostada</a:t>
            </a:r>
            <a:r>
              <a:rPr lang="en-US" sz="1800" b="0" i="0" u="none" strike="noStrike" cap="none" dirty="0"/>
              <a:t> </a:t>
            </a:r>
            <a:r>
              <a:rPr lang="en-US" sz="1800" b="0" i="0" u="none" strike="noStrike" cap="none" dirty="0" err="1"/>
              <a:t>oma</a:t>
            </a:r>
            <a:r>
              <a:rPr lang="en-US" sz="1800" b="0" i="0" u="none" strike="noStrike" cap="none" dirty="0"/>
              <a:t> </a:t>
            </a:r>
            <a:r>
              <a:rPr lang="en-US" sz="1800" b="0" i="0" u="none" strike="noStrike" cap="none" dirty="0" err="1"/>
              <a:t>disaini</a:t>
            </a:r>
            <a:r>
              <a:rPr lang="en-US" sz="1800" b="0" i="0" u="none" strike="noStrike" cap="none" dirty="0"/>
              <a:t>-, </a:t>
            </a:r>
            <a:r>
              <a:rPr lang="en-US" sz="1800" b="0" i="0" u="none" strike="noStrike" cap="none" dirty="0" err="1"/>
              <a:t>tarbekunstiteose</a:t>
            </a:r>
            <a:r>
              <a:rPr lang="en-US" sz="1800" b="0" i="0" u="none" strike="noStrike" cap="none" dirty="0"/>
              <a:t> </a:t>
            </a:r>
            <a:r>
              <a:rPr lang="en-US" sz="1800" b="0" i="0" u="none" strike="noStrike" cap="none" dirty="0" err="1"/>
              <a:t>jms</a:t>
            </a:r>
            <a:r>
              <a:rPr lang="en-US" sz="1800" b="0" i="0" u="none" strike="noStrike" cap="none" dirty="0"/>
              <a:t> </a:t>
            </a:r>
            <a:r>
              <a:rPr lang="en-US" sz="1800" b="0" i="0" u="none" strike="noStrike" cap="none" dirty="0" err="1"/>
              <a:t>projekt</a:t>
            </a:r>
            <a:r>
              <a:rPr lang="en-US" sz="1800" b="0" i="0" u="none" strike="noStrike" cap="none" dirty="0"/>
              <a:t>.</a:t>
            </a:r>
          </a:p>
          <a:p>
            <a:pPr marL="0" marR="0" lvl="0" indent="0" algn="l" rtl="0">
              <a:spcBef>
                <a:spcPts val="0"/>
              </a:spcBef>
              <a:buSzPct val="25000"/>
              <a:buFont typeface="Arial"/>
              <a:buNone/>
            </a:pPr>
            <a:r>
              <a:rPr lang="en-US" sz="1800" b="0" i="0" u="none" strike="noStrike" cap="none" dirty="0"/>
              <a:t> (2) [</a:t>
            </a:r>
            <a:r>
              <a:rPr lang="en-US" sz="1800" b="0" i="0" u="none" strike="noStrike" cap="none" dirty="0" err="1"/>
              <a:t>Kehtetu</a:t>
            </a:r>
            <a:r>
              <a:rPr lang="en-US" sz="1800" b="0" i="0" u="none" strike="noStrike" cap="none" dirty="0"/>
              <a:t> - </a:t>
            </a:r>
            <a:r>
              <a:rPr lang="en-US" sz="1800" b="0" i="0" u="sng" strike="noStrike" cap="none" dirty="0">
                <a:solidFill>
                  <a:srgbClr val="000000"/>
                </a:solidFill>
                <a:hlinkClick r:id="rId5"/>
              </a:rPr>
              <a:t>RT I 2000, 78, 497</a:t>
            </a:r>
            <a:r>
              <a:rPr lang="en-US" sz="1800" b="0" i="0" u="none" strike="noStrike" cap="none" dirty="0"/>
              <a:t> - </a:t>
            </a:r>
            <a:r>
              <a:rPr lang="en-US" sz="1800" b="0" i="0" u="none" strike="noStrike" cap="none" dirty="0" err="1"/>
              <a:t>jõust</a:t>
            </a:r>
            <a:r>
              <a:rPr lang="en-US" sz="1800" b="0" i="0" u="none" strike="noStrike" cap="none" dirty="0"/>
              <a:t>. 22.10.2000]</a:t>
            </a:r>
          </a:p>
          <a:p>
            <a:pPr marL="0" marR="0" lvl="0" indent="0" algn="l" rtl="0">
              <a:spcBef>
                <a:spcPts val="0"/>
              </a:spcBef>
              <a:buSzPct val="25000"/>
              <a:buFont typeface="Arial"/>
              <a:buNone/>
            </a:pPr>
            <a:r>
              <a:rPr lang="en-US" sz="1800" b="0" i="0" u="none" strike="noStrike" cap="none" dirty="0"/>
              <a:t> (3) </a:t>
            </a:r>
            <a:r>
              <a:rPr lang="en-US" sz="1800" b="0" i="0" u="none" strike="noStrike" cap="none" dirty="0" err="1"/>
              <a:t>Rentimine</a:t>
            </a:r>
            <a:r>
              <a:rPr lang="en-US" sz="1800" b="0" i="0" u="none" strike="noStrike" cap="none" dirty="0"/>
              <a:t> </a:t>
            </a:r>
            <a:r>
              <a:rPr lang="en-US" sz="1800" b="0" i="0" u="none" strike="noStrike" cap="none" dirty="0" err="1"/>
              <a:t>käesoleva</a:t>
            </a:r>
            <a:r>
              <a:rPr lang="en-US" sz="1800" b="0" i="0" u="none" strike="noStrike" cap="none" dirty="0"/>
              <a:t> </a:t>
            </a:r>
            <a:r>
              <a:rPr lang="en-US" sz="1800" b="0" i="0" u="none" strike="noStrike" cap="none" dirty="0" err="1"/>
              <a:t>seaduse</a:t>
            </a:r>
            <a:r>
              <a:rPr lang="en-US" sz="1800" b="0" i="0" u="none" strike="noStrike" cap="none" dirty="0"/>
              <a:t> </a:t>
            </a:r>
            <a:r>
              <a:rPr lang="en-US" sz="1800" b="0" i="0" u="none" strike="noStrike" cap="none" dirty="0" err="1"/>
              <a:t>tähenduses</a:t>
            </a:r>
            <a:r>
              <a:rPr lang="en-US" sz="1800" b="0" i="0" u="none" strike="noStrike" cap="none" dirty="0"/>
              <a:t> on </a:t>
            </a:r>
            <a:r>
              <a:rPr lang="en-US" sz="1800" b="0" i="0" u="none" strike="noStrike" cap="none" dirty="0" err="1"/>
              <a:t>teose</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käesolevas</a:t>
            </a:r>
            <a:r>
              <a:rPr lang="en-US" sz="1800" b="0" i="0" u="none" strike="noStrike" cap="none" dirty="0"/>
              <a:t> </a:t>
            </a:r>
            <a:r>
              <a:rPr lang="en-US" sz="1800" b="0" i="0" u="none" strike="noStrike" cap="none" dirty="0" err="1"/>
              <a:t>seaduses</a:t>
            </a:r>
            <a:r>
              <a:rPr lang="en-US" sz="1800" b="0" i="0" u="none" strike="noStrike" cap="none" dirty="0"/>
              <a:t> </a:t>
            </a:r>
            <a:r>
              <a:rPr lang="en-US" sz="1800" b="0" i="0" u="none" strike="noStrike" cap="none" dirty="0" err="1"/>
              <a:t>nimetatud</a:t>
            </a:r>
            <a:r>
              <a:rPr lang="en-US" sz="1800" b="0" i="0" u="none" strike="noStrike" cap="none" dirty="0"/>
              <a:t> </a:t>
            </a:r>
            <a:r>
              <a:rPr lang="en-US" sz="1800" b="0" i="0" u="none" strike="noStrike" cap="none" dirty="0" err="1"/>
              <a:t>muu</a:t>
            </a:r>
            <a:r>
              <a:rPr lang="en-US" sz="1800" b="0" i="0" u="none" strike="noStrike" cap="none" dirty="0"/>
              <a:t> </a:t>
            </a:r>
            <a:r>
              <a:rPr lang="en-US" sz="1800" b="0" i="0" u="none" strike="noStrike" cap="none" dirty="0" err="1"/>
              <a:t>resultaadi</a:t>
            </a:r>
            <a:r>
              <a:rPr lang="en-US" sz="1800" b="0" i="0" u="none" strike="noStrike" cap="none" dirty="0"/>
              <a:t> </a:t>
            </a:r>
            <a:r>
              <a:rPr lang="en-US" sz="1800" b="0" i="0" u="none" strike="noStrike" cap="none" dirty="0" err="1"/>
              <a:t>andmine</a:t>
            </a:r>
            <a:r>
              <a:rPr lang="en-US" sz="1800" b="0" i="0" u="none" strike="noStrike" cap="none" dirty="0"/>
              <a:t> </a:t>
            </a:r>
            <a:r>
              <a:rPr lang="en-US" sz="1800" b="0" i="0" u="none" strike="noStrike" cap="none" dirty="0" err="1"/>
              <a:t>ajutiseks</a:t>
            </a:r>
            <a:r>
              <a:rPr lang="en-US" sz="1800" b="0" i="0" u="none" strike="noStrike" cap="none" dirty="0"/>
              <a:t> </a:t>
            </a:r>
            <a:r>
              <a:rPr lang="en-US" sz="1800" b="0" i="0" u="none" strike="noStrike" cap="none" dirty="0" err="1"/>
              <a:t>kasutamiseks</a:t>
            </a:r>
            <a:r>
              <a:rPr lang="en-US" sz="1800" b="0" i="0" u="none" strike="noStrike" cap="none" dirty="0"/>
              <a:t> </a:t>
            </a:r>
            <a:r>
              <a:rPr lang="en-US" sz="1800" b="0" i="0" u="none" strike="noStrike" cap="none" dirty="0" err="1"/>
              <a:t>otsese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kaudse</a:t>
            </a:r>
            <a:r>
              <a:rPr lang="en-US" sz="1800" b="0" i="0" u="none" strike="noStrike" cap="none" dirty="0"/>
              <a:t> </a:t>
            </a:r>
            <a:r>
              <a:rPr lang="en-US" sz="1800" b="0" i="0" u="none" strike="noStrike" cap="none" dirty="0" err="1"/>
              <a:t>varalise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ärilise</a:t>
            </a:r>
            <a:r>
              <a:rPr lang="en-US" sz="1800" b="0" i="0" u="none" strike="noStrike" cap="none" dirty="0"/>
              <a:t> </a:t>
            </a:r>
            <a:r>
              <a:rPr lang="en-US" sz="1800" b="0" i="0" u="none" strike="noStrike" cap="none" dirty="0" err="1"/>
              <a:t>kasu</a:t>
            </a:r>
            <a:r>
              <a:rPr lang="en-US" sz="1800" b="0" i="0" u="none" strike="noStrike" cap="none" dirty="0"/>
              <a:t> </a:t>
            </a:r>
            <a:r>
              <a:rPr lang="en-US" sz="1800" b="0" i="0" u="none" strike="noStrike" cap="none" dirty="0" err="1"/>
              <a:t>saamise</a:t>
            </a:r>
            <a:r>
              <a:rPr lang="en-US" sz="1800" b="0" i="0" u="none" strike="noStrike" cap="none" dirty="0"/>
              <a:t> </a:t>
            </a:r>
            <a:r>
              <a:rPr lang="en-US" sz="1800" b="0" i="0" u="none" strike="noStrike" cap="none" dirty="0" err="1"/>
              <a:t>eesmärgil</a:t>
            </a:r>
            <a:r>
              <a:rPr lang="en-US" sz="1800" b="0" i="0" u="none" strike="noStrike" cap="none" dirty="0"/>
              <a:t>.</a:t>
            </a:r>
          </a:p>
          <a:p>
            <a:pPr marL="0" marR="0" lvl="0" indent="0" algn="l" rtl="0">
              <a:spcBef>
                <a:spcPts val="0"/>
              </a:spcBef>
              <a:buSzPct val="25000"/>
              <a:buFont typeface="Arial"/>
              <a:buNone/>
            </a:pPr>
            <a:r>
              <a:rPr lang="en-US" sz="1800" b="0" i="0" u="none" strike="noStrike" cap="none" dirty="0"/>
              <a:t> (4) </a:t>
            </a:r>
            <a:r>
              <a:rPr lang="en-US" sz="1800" b="0" i="0" u="none" strike="noStrike" cap="none" dirty="0" err="1"/>
              <a:t>Laenutamine</a:t>
            </a:r>
            <a:r>
              <a:rPr lang="en-US" sz="1800" b="0" i="0" u="none" strike="noStrike" cap="none" dirty="0"/>
              <a:t> </a:t>
            </a:r>
            <a:r>
              <a:rPr lang="en-US" sz="1800" b="0" i="0" u="none" strike="noStrike" cap="none" dirty="0" err="1"/>
              <a:t>käesoleva</a:t>
            </a:r>
            <a:r>
              <a:rPr lang="en-US" sz="1800" b="0" i="0" u="none" strike="noStrike" cap="none" dirty="0"/>
              <a:t> </a:t>
            </a:r>
            <a:r>
              <a:rPr lang="en-US" sz="1800" b="0" i="0" u="none" strike="noStrike" cap="none" dirty="0" err="1"/>
              <a:t>seaduse</a:t>
            </a:r>
            <a:r>
              <a:rPr lang="en-US" sz="1800" b="0" i="0" u="none" strike="noStrike" cap="none" dirty="0"/>
              <a:t> </a:t>
            </a:r>
            <a:r>
              <a:rPr lang="en-US" sz="1800" b="0" i="0" u="none" strike="noStrike" cap="none" dirty="0" err="1"/>
              <a:t>tähenduses</a:t>
            </a:r>
            <a:r>
              <a:rPr lang="en-US" sz="1800" b="0" i="0" u="none" strike="noStrike" cap="none" dirty="0"/>
              <a:t> on </a:t>
            </a:r>
            <a:r>
              <a:rPr lang="en-US" sz="1800" b="0" i="0" u="none" strike="noStrike" cap="none" dirty="0" err="1"/>
              <a:t>teose</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käesolevas</a:t>
            </a:r>
            <a:r>
              <a:rPr lang="en-US" sz="1800" b="0" i="0" u="none" strike="noStrike" cap="none" dirty="0"/>
              <a:t> </a:t>
            </a:r>
            <a:r>
              <a:rPr lang="en-US" sz="1800" b="0" i="0" u="none" strike="noStrike" cap="none" dirty="0" err="1"/>
              <a:t>seaduses</a:t>
            </a:r>
            <a:r>
              <a:rPr lang="en-US" sz="1800" b="0" i="0" u="none" strike="noStrike" cap="none" dirty="0"/>
              <a:t> </a:t>
            </a:r>
            <a:r>
              <a:rPr lang="en-US" sz="1800" b="0" i="0" u="none" strike="noStrike" cap="none" dirty="0" err="1"/>
              <a:t>nimetatud</a:t>
            </a:r>
            <a:r>
              <a:rPr lang="en-US" sz="1800" b="0" i="0" u="none" strike="noStrike" cap="none" dirty="0"/>
              <a:t> </a:t>
            </a:r>
            <a:r>
              <a:rPr lang="en-US" sz="1800" b="0" i="0" u="none" strike="noStrike" cap="none" dirty="0" err="1"/>
              <a:t>muu</a:t>
            </a:r>
            <a:r>
              <a:rPr lang="en-US" sz="1800" b="0" i="0" u="none" strike="noStrike" cap="none" dirty="0"/>
              <a:t> </a:t>
            </a:r>
            <a:r>
              <a:rPr lang="en-US" sz="1800" b="0" i="0" u="none" strike="noStrike" cap="none" dirty="0" err="1"/>
              <a:t>resultaadi</a:t>
            </a:r>
            <a:r>
              <a:rPr lang="en-US" sz="1800" b="0" i="0" u="none" strike="noStrike" cap="none" dirty="0"/>
              <a:t> </a:t>
            </a:r>
            <a:r>
              <a:rPr lang="en-US" sz="1800" b="0" i="0" u="none" strike="noStrike" cap="none" dirty="0" err="1"/>
              <a:t>andmine</a:t>
            </a:r>
            <a:r>
              <a:rPr lang="en-US" sz="1800" b="0" i="0" u="none" strike="noStrike" cap="none" dirty="0"/>
              <a:t> </a:t>
            </a:r>
            <a:r>
              <a:rPr lang="en-US" sz="1800" b="0" i="0" u="none" strike="noStrike" cap="none" dirty="0" err="1"/>
              <a:t>ajutiseks</a:t>
            </a:r>
            <a:r>
              <a:rPr lang="en-US" sz="1800" b="0" i="0" u="none" strike="noStrike" cap="none" dirty="0"/>
              <a:t> </a:t>
            </a:r>
            <a:r>
              <a:rPr lang="en-US" sz="1800" b="0" i="0" u="none" strike="noStrike" cap="none" dirty="0" err="1"/>
              <a:t>kasutamiseks</a:t>
            </a:r>
            <a:r>
              <a:rPr lang="en-US" sz="1800" b="0" i="0" u="none" strike="noStrike" cap="none" dirty="0"/>
              <a:t> </a:t>
            </a:r>
            <a:r>
              <a:rPr lang="en-US" sz="1800" b="0" i="0" u="none" strike="noStrike" cap="none" dirty="0" err="1"/>
              <a:t>üldsusele</a:t>
            </a:r>
            <a:r>
              <a:rPr lang="en-US" sz="1800" b="0" i="0" u="none" strike="noStrike" cap="none" dirty="0"/>
              <a:t> </a:t>
            </a:r>
            <a:r>
              <a:rPr lang="en-US" sz="1800" b="0" i="0" u="none" strike="noStrike" cap="none" dirty="0" err="1"/>
              <a:t>avatud</a:t>
            </a:r>
            <a:r>
              <a:rPr lang="en-US" sz="1800" b="0" i="0" u="none" strike="noStrike" cap="none" dirty="0"/>
              <a:t> </a:t>
            </a:r>
            <a:r>
              <a:rPr lang="en-US" sz="1800" b="0" i="0" u="none" strike="noStrike" cap="none" dirty="0" err="1"/>
              <a:t>asutuse</a:t>
            </a:r>
            <a:r>
              <a:rPr lang="en-US" sz="1800" b="0" i="0" u="none" strike="noStrike" cap="none" dirty="0"/>
              <a:t> </a:t>
            </a:r>
            <a:r>
              <a:rPr lang="en-US" sz="1800" b="0" i="0" u="none" strike="noStrike" cap="none" dirty="0" err="1"/>
              <a:t>kaudu</a:t>
            </a:r>
            <a:r>
              <a:rPr lang="en-US" sz="1800" b="0" i="0" u="none" strike="noStrike" cap="none" dirty="0"/>
              <a:t> </a:t>
            </a:r>
            <a:r>
              <a:rPr lang="en-US" sz="1800" b="0" i="0" u="none" strike="noStrike" cap="none" dirty="0" err="1"/>
              <a:t>otsese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kaudse</a:t>
            </a:r>
            <a:r>
              <a:rPr lang="en-US" sz="1800" b="0" i="0" u="none" strike="noStrike" cap="none" dirty="0"/>
              <a:t> </a:t>
            </a:r>
            <a:r>
              <a:rPr lang="en-US" sz="1800" b="0" i="0" u="none" strike="noStrike" cap="none" dirty="0" err="1"/>
              <a:t>varalise</a:t>
            </a:r>
            <a:r>
              <a:rPr lang="en-US" sz="1800" b="0" i="0" u="none" strike="noStrike" cap="none" dirty="0"/>
              <a:t> </a:t>
            </a:r>
            <a:r>
              <a:rPr lang="en-US" sz="1800" b="0" i="0" u="none" strike="noStrike" cap="none" dirty="0" err="1"/>
              <a:t>või</a:t>
            </a:r>
            <a:r>
              <a:rPr lang="en-US" sz="1800" b="0" i="0" u="none" strike="noStrike" cap="none" dirty="0"/>
              <a:t> </a:t>
            </a:r>
            <a:r>
              <a:rPr lang="en-US" sz="1800" b="0" i="0" u="none" strike="noStrike" cap="none" dirty="0" err="1"/>
              <a:t>ärilise</a:t>
            </a:r>
            <a:r>
              <a:rPr lang="en-US" sz="1800" b="0" i="0" u="none" strike="noStrike" cap="none" dirty="0"/>
              <a:t> </a:t>
            </a:r>
            <a:r>
              <a:rPr lang="en-US" sz="1800" b="0" i="0" u="none" strike="noStrike" cap="none" dirty="0" err="1"/>
              <a:t>kasu</a:t>
            </a:r>
            <a:r>
              <a:rPr lang="en-US" sz="1800" b="0" i="0" u="none" strike="noStrike" cap="none" dirty="0"/>
              <a:t> </a:t>
            </a:r>
            <a:r>
              <a:rPr lang="en-US" sz="1800" b="0" i="0" u="none" strike="noStrike" cap="none" dirty="0" err="1"/>
              <a:t>saamise</a:t>
            </a:r>
            <a:r>
              <a:rPr lang="en-US" sz="1800" b="0" i="0" u="none" strike="noStrike" cap="none" dirty="0"/>
              <a:t> </a:t>
            </a:r>
            <a:r>
              <a:rPr lang="en-US" sz="1800" b="0" i="0" u="none" strike="noStrike" cap="none" dirty="0" err="1"/>
              <a:t>eesmärgita</a:t>
            </a:r>
            <a:r>
              <a:rPr lang="en-US" sz="1800" b="0" i="0" u="none" strike="noStrike" cap="none" dirty="0"/>
              <a:t>.</a:t>
            </a:r>
          </a:p>
          <a:p>
            <a:pPr marL="0" marR="0" lvl="0" indent="0" algn="l" rtl="0">
              <a:spcBef>
                <a:spcPts val="0"/>
              </a:spcBef>
              <a:buSzPct val="25000"/>
              <a:buFont typeface="Arial"/>
              <a:buNone/>
            </a:pPr>
            <a:r>
              <a:rPr lang="en-US" sz="1800" b="0" i="0" u="none" strike="noStrike" cap="none" dirty="0"/>
              <a:t> (5) </a:t>
            </a:r>
            <a:r>
              <a:rPr lang="en-US" sz="1800" b="0" i="0" u="none" strike="noStrike" cap="none" dirty="0" err="1"/>
              <a:t>Andmebaasi</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esmane</a:t>
            </a:r>
            <a:r>
              <a:rPr lang="en-US" sz="1800" b="0" i="0" u="none" strike="noStrike" cap="none" dirty="0"/>
              <a:t> </a:t>
            </a:r>
            <a:r>
              <a:rPr lang="en-US" sz="1800" b="0" i="0" u="none" strike="noStrike" cap="none" dirty="0" err="1"/>
              <a:t>müük</a:t>
            </a:r>
            <a:r>
              <a:rPr lang="en-US" sz="1800" b="0" i="0" u="none" strike="noStrike" cap="none" dirty="0"/>
              <a:t> </a:t>
            </a:r>
            <a:r>
              <a:rPr lang="en-US" sz="1800" b="0" i="0" u="none" strike="noStrike" cap="none" dirty="0" err="1"/>
              <a:t>lõpetab</a:t>
            </a:r>
            <a:r>
              <a:rPr lang="en-US" sz="1800" b="0" i="0" u="none" strike="noStrike" cap="none" dirty="0"/>
              <a:t> </a:t>
            </a:r>
            <a:r>
              <a:rPr lang="en-US" sz="1800" b="0" i="0" u="none" strike="noStrike" cap="none" dirty="0" err="1"/>
              <a:t>õiguse</a:t>
            </a:r>
            <a:r>
              <a:rPr lang="en-US" sz="1800" b="0" i="0" u="none" strike="noStrike" cap="none" dirty="0"/>
              <a:t> </a:t>
            </a:r>
            <a:r>
              <a:rPr lang="en-US" sz="1800" b="0" i="0" u="none" strike="noStrike" cap="none" dirty="0" err="1"/>
              <a:t>kontrollida</a:t>
            </a:r>
            <a:r>
              <a:rPr lang="en-US" sz="1800" b="0" i="0" u="none" strike="noStrike" cap="none" dirty="0"/>
              <a:t> </a:t>
            </a:r>
            <a:r>
              <a:rPr lang="en-US" sz="1800" b="0" i="0" u="none" strike="noStrike" cap="none" dirty="0" err="1"/>
              <a:t>selle</a:t>
            </a:r>
            <a:r>
              <a:rPr lang="en-US" sz="1800" b="0" i="0" u="none" strike="noStrike" cap="none" dirty="0"/>
              <a:t> </a:t>
            </a:r>
            <a:r>
              <a:rPr lang="en-US" sz="1800" b="0" i="0" u="none" strike="noStrike" cap="none" dirty="0" err="1"/>
              <a:t>andmebaasi</a:t>
            </a:r>
            <a:r>
              <a:rPr lang="en-US" sz="1800" b="0" i="0" u="none" strike="noStrike" cap="none" dirty="0"/>
              <a:t> </a:t>
            </a:r>
            <a:r>
              <a:rPr lang="en-US" sz="1800" b="0" i="0" u="none" strike="noStrike" cap="none" dirty="0" err="1"/>
              <a:t>koopia</a:t>
            </a:r>
            <a:r>
              <a:rPr lang="en-US" sz="1800" b="0" i="0" u="none" strike="noStrike" cap="none" dirty="0"/>
              <a:t> </a:t>
            </a:r>
            <a:r>
              <a:rPr lang="en-US" sz="1800" b="0" i="0" u="none" strike="noStrike" cap="none" dirty="0" err="1"/>
              <a:t>edasist</a:t>
            </a:r>
            <a:r>
              <a:rPr lang="en-US" sz="1800" b="0" i="0" u="none" strike="noStrike" cap="none" dirty="0"/>
              <a:t> </a:t>
            </a:r>
            <a:r>
              <a:rPr lang="en-US" sz="1800" b="0" i="0" u="none" strike="noStrike" cap="none" dirty="0" err="1"/>
              <a:t>müüki</a:t>
            </a:r>
            <a:r>
              <a:rPr lang="en-US" sz="1800" b="0" i="0" u="none" strike="noStrike" cap="none" dirty="0"/>
              <a:t>.</a:t>
            </a:r>
          </a:p>
          <a:p>
            <a:pPr marL="0" marR="0" lvl="0" indent="0" algn="l" rtl="0">
              <a:spcBef>
                <a:spcPts val="0"/>
              </a:spcBef>
              <a:buSzPct val="25000"/>
              <a:buFont typeface="Arial"/>
              <a:buNone/>
            </a:pPr>
            <a:r>
              <a:rPr lang="en-US" sz="1800" b="0" i="0" u="none" strike="noStrike" cap="none" dirty="0"/>
              <a:t> (6) [</a:t>
            </a:r>
            <a:r>
              <a:rPr lang="en-US" sz="1800" b="0" i="0" u="none" strike="noStrike" cap="none" dirty="0" err="1"/>
              <a:t>Kehtetu</a:t>
            </a:r>
            <a:r>
              <a:rPr lang="en-US" sz="1800" b="0" i="0" u="none" strike="noStrike" cap="none" dirty="0"/>
              <a:t> - </a:t>
            </a:r>
            <a:r>
              <a:rPr lang="en-US" sz="1800" b="0" i="0" u="sng" strike="noStrike" cap="none" dirty="0">
                <a:solidFill>
                  <a:srgbClr val="000000"/>
                </a:solidFill>
                <a:hlinkClick r:id="rId6"/>
              </a:rPr>
              <a:t>RT I 2004, 71, 500</a:t>
            </a:r>
            <a:r>
              <a:rPr lang="en-US" sz="1800" b="0" i="0" u="none" strike="noStrike" cap="none" dirty="0"/>
              <a:t> - </a:t>
            </a:r>
            <a:r>
              <a:rPr lang="en-US" sz="1800" b="0" i="0" u="none" strike="noStrike" cap="none" dirty="0" err="1"/>
              <a:t>jõust</a:t>
            </a:r>
            <a:r>
              <a:rPr lang="en-US" sz="1800" b="0" i="0" u="none" strike="noStrike" cap="none" dirty="0"/>
              <a:t>. 29.10.2004]</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None/>
            </a:pPr>
            <a:endParaRPr sz="1800" b="0" i="0" u="none" strike="noStrike" cap="none" dirty="0"/>
          </a:p>
        </p:txBody>
      </p:sp>
      <p:sp>
        <p:nvSpPr>
          <p:cNvPr id="466" name="Shape 46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20</a:t>
            </a:fld>
            <a:endParaRPr lang="en-US" sz="12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2899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t-EE" smtClean="0"/>
              <a:t>Muutke pealkirja laadi</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49191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a:p>
        </p:txBody>
      </p:sp>
      <p:sp>
        <p:nvSpPr>
          <p:cNvPr id="3" name="Vertical Text Placeholder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99926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t-EE" smtClean="0"/>
              <a:t>Muutke pealkirja laadi</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80007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t-EE" smtClean="0"/>
              <a:t>Muutke pealkirja laadi</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82320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75806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t-EE" smtClean="0"/>
              <a:t>Muutke pealkirja laadi</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5016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t-EE" smtClean="0"/>
              <a:t>Muutke pealkirja laadi</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20179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t-EE" smtClean="0"/>
              <a:t>Muutke pealkirja laadi</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913795" y="2912232"/>
            <a:ext cx="5107208" cy="287896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172200" y="2912232"/>
            <a:ext cx="5095357" cy="287896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A3D94C19-24E6-42D2-9BF6-CD65ACA1EA1F}"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50103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A3D94C19-24E6-42D2-9BF6-CD65ACA1EA1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73635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94C19-24E6-42D2-9BF6-CD65ACA1EA1F}"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29444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t-EE" smtClean="0"/>
              <a:t>Muutke pealkirja laadi</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64567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108075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t-EE" smtClean="0"/>
              <a:t>Muutke pealkirja laadi</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408671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t-EE" smtClean="0"/>
              <a:t>Muutke pealkirja laadi</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43089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t-EE" smtClean="0"/>
              <a:t>Muutke pealkirja laadi</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400769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t-EE" smtClean="0"/>
              <a:t>Muutke pealkirja laadi</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619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t-EE" smtClean="0"/>
              <a:t>Muutke pealkirja laadi</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320882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veergu">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t-EE" smtClean="0"/>
              <a:t>Muutke pealkirja laadi</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3" name="Date Placeholder 2"/>
          <p:cNvSpPr>
            <a:spLocks noGrp="1"/>
          </p:cNvSpPr>
          <p:nvPr>
            <p:ph type="dt" sz="half" idx="10"/>
          </p:nvPr>
        </p:nvSpPr>
        <p:spPr/>
        <p:txBody>
          <a:bodyPr/>
          <a:lstStyle/>
          <a:p>
            <a:fld id="{A3D94C19-24E6-42D2-9BF6-CD65ACA1EA1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48183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ldiveerg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t-EE" smtClean="0"/>
              <a:t>Muutke pealkirja laadi</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3" name="Date Placeholder 2"/>
          <p:cNvSpPr>
            <a:spLocks noGrp="1"/>
          </p:cNvSpPr>
          <p:nvPr>
            <p:ph type="dt" sz="half" idx="10"/>
          </p:nvPr>
        </p:nvSpPr>
        <p:spPr/>
        <p:txBody>
          <a:bodyPr/>
          <a:lstStyle/>
          <a:p>
            <a:fld id="{A3D94C19-24E6-42D2-9BF6-CD65ACA1EA1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55856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689831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t-EE" smtClean="0"/>
              <a:t>Muutke pealkirja laadi</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416196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t-EE" smtClean="0"/>
              <a:t>Muutke pealkirja laadi</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A3D94C19-24E6-42D2-9BF6-CD65ACA1EA1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426383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86907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õrdlu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845127" y="2507550"/>
            <a:ext cx="5156200" cy="3680525"/>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172200" y="2507550"/>
            <a:ext cx="5181601" cy="3680525"/>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7" name="Date Placeholder 6"/>
          <p:cNvSpPr>
            <a:spLocks noGrp="1"/>
          </p:cNvSpPr>
          <p:nvPr>
            <p:ph type="dt" sz="half" idx="10"/>
          </p:nvPr>
        </p:nvSpPr>
        <p:spPr/>
        <p:txBody>
          <a:bodyPr/>
          <a:lstStyle/>
          <a:p>
            <a:fld id="{A3D94C19-24E6-42D2-9BF6-CD65ACA1EA1F}"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5D34B-EA92-47B7-857A-3CB3741216E7}" type="slidenum">
              <a:rPr lang="en-US" smtClean="0"/>
              <a:t>‹#›</a:t>
            </a:fld>
            <a:endParaRPr lang="en-US"/>
          </a:p>
        </p:txBody>
      </p:sp>
      <p:sp>
        <p:nvSpPr>
          <p:cNvPr id="10" name="Title 9"/>
          <p:cNvSpPr>
            <a:spLocks noGrp="1"/>
          </p:cNvSpPr>
          <p:nvPr>
            <p:ph type="title"/>
          </p:nvPr>
        </p:nvSpPr>
        <p:spPr/>
        <p:txBody>
          <a:bodyPr/>
          <a:lstStyle/>
          <a:p>
            <a:r>
              <a:rPr lang="et-EE" smtClean="0"/>
              <a:t>Muutke pealkirja laadi</a:t>
            </a:r>
            <a:endParaRPr lang="en-US" dirty="0"/>
          </a:p>
        </p:txBody>
      </p:sp>
    </p:spTree>
    <p:extLst>
      <p:ext uri="{BB962C8B-B14F-4D97-AF65-F5344CB8AC3E}">
        <p14:creationId xmlns:p14="http://schemas.microsoft.com/office/powerpoint/2010/main" val="119224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inult pealkiri">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D94C19-24E6-42D2-9BF6-CD65ACA1EA1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5D34B-EA92-47B7-857A-3CB3741216E7}" type="slidenum">
              <a:rPr lang="en-US" smtClean="0"/>
              <a:t>‹#›</a:t>
            </a:fld>
            <a:endParaRPr lang="en-US"/>
          </a:p>
        </p:txBody>
      </p:sp>
      <p:sp>
        <p:nvSpPr>
          <p:cNvPr id="6" name="Title 5"/>
          <p:cNvSpPr>
            <a:spLocks noGrp="1"/>
          </p:cNvSpPr>
          <p:nvPr>
            <p:ph type="title"/>
          </p:nvPr>
        </p:nvSpPr>
        <p:spPr/>
        <p:txBody>
          <a:bodyPr/>
          <a:lstStyle/>
          <a:p>
            <a:r>
              <a:rPr lang="et-EE" smtClean="0"/>
              <a:t>Muutke pealkirja laadi</a:t>
            </a:r>
            <a:endParaRPr lang="en-US"/>
          </a:p>
        </p:txBody>
      </p:sp>
    </p:spTree>
    <p:extLst>
      <p:ext uri="{BB962C8B-B14F-4D97-AF65-F5344CB8AC3E}">
        <p14:creationId xmlns:p14="http://schemas.microsoft.com/office/powerpoint/2010/main" val="24923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94C19-24E6-42D2-9BF6-CD65ACA1EA1F}"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1724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t-EE" smtClean="0"/>
              <a:t>Muutke pealkirja laadi</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268014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t-EE" smtClean="0"/>
              <a:t>Muutke pealkirja laadi</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A3D94C19-24E6-42D2-9BF6-CD65ACA1EA1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D34B-EA92-47B7-857A-3CB3741216E7}" type="slidenum">
              <a:rPr lang="en-US" smtClean="0"/>
              <a:t>‹#›</a:t>
            </a:fld>
            <a:endParaRPr lang="en-US"/>
          </a:p>
        </p:txBody>
      </p:sp>
    </p:spTree>
    <p:extLst>
      <p:ext uri="{BB962C8B-B14F-4D97-AF65-F5344CB8AC3E}">
        <p14:creationId xmlns:p14="http://schemas.microsoft.com/office/powerpoint/2010/main" val="391474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3D94C19-24E6-42D2-9BF6-CD65ACA1EA1F}"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FB5D34B-EA92-47B7-857A-3CB3741216E7}" type="slidenum">
              <a:rPr lang="en-US" smtClean="0"/>
              <a:t>‹#›</a:t>
            </a:fld>
            <a:endParaRPr lang="en-US"/>
          </a:p>
        </p:txBody>
      </p:sp>
    </p:spTree>
    <p:extLst>
      <p:ext uri="{BB962C8B-B14F-4D97-AF65-F5344CB8AC3E}">
        <p14:creationId xmlns:p14="http://schemas.microsoft.com/office/powerpoint/2010/main" val="3615954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94C19-24E6-42D2-9BF6-CD65ACA1EA1F}" type="datetimeFigureOut">
              <a:rPr lang="en-US" smtClean="0"/>
              <a:t>9/18/2018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FB5D34B-EA92-47B7-857A-3CB3741216E7}" type="slidenum">
              <a:rPr lang="en-US" smtClean="0"/>
              <a:t>‹#›</a:t>
            </a:fld>
            <a:endParaRPr lang="en-US"/>
          </a:p>
        </p:txBody>
      </p:sp>
    </p:spTree>
    <p:extLst>
      <p:ext uri="{BB962C8B-B14F-4D97-AF65-F5344CB8AC3E}">
        <p14:creationId xmlns:p14="http://schemas.microsoft.com/office/powerpoint/2010/main" val="37988709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lideshare.net/hanspoldoja/oppematerjalide-autorioigus?next_slideshow=1"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kaosaar.ee/ru/teenused/avtorskoe-pravo"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autor.ee/es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choose/?lang=ru"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wiki.kakupesa.net/index.php/Vaba_tarkvara_%C3%B5iguslik_taust" TargetMode="External"/><Relationship Id="rId3" Type="http://schemas.openxmlformats.org/officeDocument/2006/relationships/hyperlink" Target="http://wiki.creativecommons.org/History" TargetMode="External"/><Relationship Id="rId7" Type="http://schemas.openxmlformats.org/officeDocument/2006/relationships/hyperlink" Target="http://lemill.net/content/webpages/oppematerjalid-ja-autorioigus-2"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lemill.net/content/webpages/avatud-oppematerjalide-ja-sisu-kogud" TargetMode="External"/><Relationship Id="rId5" Type="http://schemas.openxmlformats.org/officeDocument/2006/relationships/hyperlink" Target="http://lemill.net/content/webpages/avatud-oppematerjalid" TargetMode="External"/><Relationship Id="rId4" Type="http://schemas.openxmlformats.org/officeDocument/2006/relationships/hyperlink" Target="http://lemill.net/content/webpages/avatud-sisulitsentsid" TargetMode="External"/><Relationship Id="rId9" Type="http://schemas.openxmlformats.org/officeDocument/2006/relationships/hyperlink" Target="http://www.creativecommons.e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473122" y="600501"/>
            <a:ext cx="11464120" cy="1708459"/>
          </a:xfrm>
        </p:spPr>
        <p:txBody>
          <a:bodyPr>
            <a:normAutofit fontScale="90000"/>
          </a:bodyPr>
          <a:lstStyle/>
          <a:p>
            <a:r>
              <a:rPr lang="ru-RU" dirty="0" smtClean="0"/>
              <a:t/>
            </a:r>
            <a:br>
              <a:rPr lang="ru-RU" dirty="0" smtClean="0"/>
            </a:br>
            <a:r>
              <a:rPr lang="en-US" dirty="0" err="1"/>
              <a:t>Õppematerjalide</a:t>
            </a:r>
            <a:r>
              <a:rPr lang="en-US" dirty="0"/>
              <a:t> </a:t>
            </a:r>
            <a:r>
              <a:rPr lang="en-US" dirty="0" err="1"/>
              <a:t>autoriõigus</a:t>
            </a:r>
            <a:r>
              <a:rPr lang="en-US" dirty="0"/>
              <a:t/>
            </a:r>
            <a:br>
              <a:rPr lang="en-US" dirty="0"/>
            </a:br>
            <a:r>
              <a:rPr lang="ru-RU" dirty="0" smtClean="0"/>
              <a:t>Авторские права на учебный материал</a:t>
            </a:r>
            <a:endParaRPr lang="en-US" dirty="0"/>
          </a:p>
        </p:txBody>
      </p:sp>
      <p:sp>
        <p:nvSpPr>
          <p:cNvPr id="7" name="Alapealkiri 6"/>
          <p:cNvSpPr>
            <a:spLocks noGrp="1"/>
          </p:cNvSpPr>
          <p:nvPr>
            <p:ph type="subTitle" idx="1"/>
          </p:nvPr>
        </p:nvSpPr>
        <p:spPr>
          <a:xfrm>
            <a:off x="1633182" y="5431809"/>
            <a:ext cx="9144000" cy="935084"/>
          </a:xfrm>
        </p:spPr>
        <p:txBody>
          <a:bodyPr>
            <a:normAutofit fontScale="47500" lnSpcReduction="20000"/>
          </a:bodyPr>
          <a:lstStyle/>
          <a:p>
            <a:r>
              <a:rPr lang="en-US" altLang="en-US" dirty="0" err="1" smtClean="0">
                <a:solidFill>
                  <a:srgbClr val="007AB5"/>
                </a:solidFill>
                <a:latin typeface="Helvetica Neue"/>
              </a:rPr>
              <a:t>Autor</a:t>
            </a:r>
            <a:r>
              <a:rPr lang="en-US" altLang="en-US" dirty="0" smtClean="0">
                <a:solidFill>
                  <a:srgbClr val="007AB5"/>
                </a:solidFill>
                <a:latin typeface="Helvetica Neue"/>
              </a:rPr>
              <a:t>: Hans </a:t>
            </a:r>
            <a:r>
              <a:rPr lang="en-US" altLang="en-US" dirty="0" err="1" smtClean="0">
                <a:solidFill>
                  <a:srgbClr val="007AB5"/>
                </a:solidFill>
                <a:latin typeface="Helvetica Neue"/>
              </a:rPr>
              <a:t>Põldoja</a:t>
            </a:r>
            <a:endParaRPr lang="ru-RU" altLang="en-US" dirty="0" smtClean="0">
              <a:solidFill>
                <a:srgbClr val="007AB5"/>
              </a:solidFill>
              <a:latin typeface="Helvetica Neue"/>
            </a:endParaRPr>
          </a:p>
          <a:p>
            <a:r>
              <a:rPr lang="en-US" altLang="en-US" dirty="0" smtClean="0">
                <a:solidFill>
                  <a:srgbClr val="007AB5"/>
                </a:solidFill>
                <a:latin typeface="Helvetica Neue"/>
                <a:hlinkClick r:id="rId2"/>
              </a:rPr>
              <a:t>https://www.slideshare.net/hanspoldoja/oppematerjalide-autorioigus?next_slideshow=1</a:t>
            </a:r>
            <a:endParaRPr lang="en-US" altLang="en-US" dirty="0" smtClean="0">
              <a:solidFill>
                <a:srgbClr val="007AB5"/>
              </a:solidFill>
              <a:latin typeface="Helvetica Neue"/>
            </a:endParaRPr>
          </a:p>
          <a:p>
            <a:r>
              <a:rPr lang="ru-RU" altLang="en-US" dirty="0" smtClean="0">
                <a:solidFill>
                  <a:srgbClr val="504C48"/>
                </a:solidFill>
                <a:latin typeface="Helvetica Neue"/>
              </a:rPr>
              <a:t>Перевод: Наталья Храмцова</a:t>
            </a:r>
            <a:endParaRPr lang="en-US" altLang="en-US" dirty="0">
              <a:solidFill>
                <a:srgbClr val="504C48"/>
              </a:solidFill>
              <a:latin typeface="Helvetica Neue"/>
            </a:endParaRPr>
          </a:p>
          <a:p>
            <a:endParaRPr lang="en-US" dirty="0"/>
          </a:p>
        </p:txBody>
      </p:sp>
      <p:pic>
        <p:nvPicPr>
          <p:cNvPr id="4" name="Pilt 3"/>
          <p:cNvPicPr>
            <a:picLocks noChangeAspect="1"/>
          </p:cNvPicPr>
          <p:nvPr/>
        </p:nvPicPr>
        <p:blipFill>
          <a:blip r:embed="rId3"/>
          <a:stretch>
            <a:fillRect/>
          </a:stretch>
        </p:blipFill>
        <p:spPr>
          <a:xfrm>
            <a:off x="3577490" y="2835832"/>
            <a:ext cx="5610225" cy="2276475"/>
          </a:xfrm>
          <a:prstGeom prst="rect">
            <a:avLst/>
          </a:prstGeom>
        </p:spPr>
      </p:pic>
    </p:spTree>
    <p:extLst>
      <p:ext uri="{BB962C8B-B14F-4D97-AF65-F5344CB8AC3E}">
        <p14:creationId xmlns:p14="http://schemas.microsoft.com/office/powerpoint/2010/main" val="42948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26090" y="272438"/>
            <a:ext cx="10353761" cy="1326321"/>
          </a:xfrm>
        </p:spPr>
        <p:txBody>
          <a:bodyPr/>
          <a:lstStyle/>
          <a:p>
            <a:r>
              <a:rPr lang="ru-RU" dirty="0"/>
              <a:t>Право </a:t>
            </a:r>
            <a:r>
              <a:rPr lang="ru-RU" dirty="0" smtClean="0"/>
              <a:t>собственности</a:t>
            </a:r>
            <a:endParaRPr lang="en-US" dirty="0"/>
          </a:p>
        </p:txBody>
      </p:sp>
      <p:sp>
        <p:nvSpPr>
          <p:cNvPr id="3" name="Sisu kohatäide 2"/>
          <p:cNvSpPr>
            <a:spLocks noGrp="1"/>
          </p:cNvSpPr>
          <p:nvPr>
            <p:ph idx="1"/>
          </p:nvPr>
        </p:nvSpPr>
        <p:spPr>
          <a:xfrm>
            <a:off x="737332" y="1438337"/>
            <a:ext cx="10353762" cy="5058716"/>
          </a:xfrm>
        </p:spPr>
        <p:txBody>
          <a:bodyPr>
            <a:noAutofit/>
          </a:bodyPr>
          <a:lstStyle/>
          <a:p>
            <a:r>
              <a:rPr lang="ru-RU" sz="2400" dirty="0"/>
              <a:t>воспроизведение произведения,</a:t>
            </a:r>
          </a:p>
          <a:p>
            <a:r>
              <a:rPr lang="ru-RU" sz="2400" dirty="0"/>
              <a:t>его распространение,</a:t>
            </a:r>
          </a:p>
          <a:p>
            <a:r>
              <a:rPr lang="ru-RU" sz="2400" dirty="0"/>
              <a:t>импорт,</a:t>
            </a:r>
          </a:p>
          <a:p>
            <a:r>
              <a:rPr lang="ru-RU" sz="2400" dirty="0"/>
              <a:t>перевод,</a:t>
            </a:r>
          </a:p>
          <a:p>
            <a:r>
              <a:rPr lang="ru-RU" sz="2400" dirty="0"/>
              <a:t>переработку,</a:t>
            </a:r>
          </a:p>
          <a:p>
            <a:r>
              <a:rPr lang="ru-RU" sz="2400" dirty="0" smtClean="0"/>
              <a:t>доведение </a:t>
            </a:r>
            <a:r>
              <a:rPr lang="ru-RU" sz="2400" dirty="0"/>
              <a:t>до всеобщего сведения,</a:t>
            </a:r>
          </a:p>
          <a:p>
            <a:r>
              <a:rPr lang="ru-RU" sz="2400" dirty="0"/>
              <a:t>прокат,</a:t>
            </a:r>
          </a:p>
          <a:p>
            <a:r>
              <a:rPr lang="ru-RU" sz="2400" dirty="0"/>
              <a:t>публичное исполнение и показ.</a:t>
            </a:r>
          </a:p>
          <a:p>
            <a:endParaRPr lang="en-US" sz="2400" dirty="0"/>
          </a:p>
        </p:txBody>
      </p:sp>
    </p:spTree>
    <p:extLst>
      <p:ext uri="{BB962C8B-B14F-4D97-AF65-F5344CB8AC3E}">
        <p14:creationId xmlns:p14="http://schemas.microsoft.com/office/powerpoint/2010/main" val="79941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05126" y="196266"/>
            <a:ext cx="7067801" cy="5915776"/>
          </a:xfrm>
          <a:prstGeom prst="rect">
            <a:avLst/>
          </a:prstGeom>
        </p:spPr>
      </p:pic>
      <p:sp>
        <p:nvSpPr>
          <p:cNvPr id="2" name="TextBox 1"/>
          <p:cNvSpPr txBox="1"/>
          <p:nvPr/>
        </p:nvSpPr>
        <p:spPr>
          <a:xfrm>
            <a:off x="5470358" y="6112042"/>
            <a:ext cx="5838265" cy="369332"/>
          </a:xfrm>
          <a:prstGeom prst="rect">
            <a:avLst/>
          </a:prstGeom>
          <a:noFill/>
        </p:spPr>
        <p:txBody>
          <a:bodyPr wrap="none" rtlCol="0">
            <a:spAutoFit/>
          </a:bodyPr>
          <a:lstStyle/>
          <a:p>
            <a:r>
              <a:rPr lang="en-US" dirty="0">
                <a:hlinkClick r:id="rId3"/>
              </a:rPr>
              <a:t>http://www.kaosaar.ee/ru/teenused/avtorskoe-pravo</a:t>
            </a:r>
            <a:endParaRPr lang="en-US" dirty="0"/>
          </a:p>
        </p:txBody>
      </p:sp>
    </p:spTree>
    <p:extLst>
      <p:ext uri="{BB962C8B-B14F-4D97-AF65-F5344CB8AC3E}">
        <p14:creationId xmlns:p14="http://schemas.microsoft.com/office/powerpoint/2010/main" val="312226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13794" y="465221"/>
            <a:ext cx="10353761" cy="1326321"/>
          </a:xfrm>
        </p:spPr>
        <p:txBody>
          <a:bodyPr/>
          <a:lstStyle/>
          <a:p>
            <a:r>
              <a:rPr lang="ru-RU" dirty="0"/>
              <a:t>Свободное использование работы в научных и образовательных </a:t>
            </a:r>
            <a:r>
              <a:rPr lang="ru-RU" dirty="0" smtClean="0"/>
              <a:t>целях</a:t>
            </a:r>
            <a:endParaRPr lang="en-US" dirty="0"/>
          </a:p>
        </p:txBody>
      </p:sp>
      <p:sp>
        <p:nvSpPr>
          <p:cNvPr id="3" name="Sisu kohatäide 2"/>
          <p:cNvSpPr>
            <a:spLocks noGrp="1"/>
          </p:cNvSpPr>
          <p:nvPr>
            <p:ph idx="1"/>
          </p:nvPr>
        </p:nvSpPr>
        <p:spPr>
          <a:xfrm>
            <a:off x="737331" y="1999812"/>
            <a:ext cx="10973406" cy="3695136"/>
          </a:xfrm>
        </p:spPr>
        <p:txBody>
          <a:bodyPr>
            <a:noAutofit/>
          </a:bodyPr>
          <a:lstStyle/>
          <a:p>
            <a:pPr marL="747712" lvl="2" indent="-239712">
              <a:spcBef>
                <a:spcPts val="640"/>
              </a:spcBef>
              <a:buFont typeface="Merriweather Sans"/>
              <a:buChar char="•"/>
            </a:pPr>
            <a:r>
              <a:rPr lang="ru-RU" sz="2800" dirty="0"/>
              <a:t>опубликованная работа может использоваться в качестве иллюстративного материала в учебных </a:t>
            </a:r>
            <a:r>
              <a:rPr lang="ru-RU" sz="2800" dirty="0" smtClean="0"/>
              <a:t>целях в обоснованном объёме, </a:t>
            </a:r>
            <a:r>
              <a:rPr lang="ru-RU" sz="2800" dirty="0"/>
              <a:t>если на работу не наложен запрет на коммерческую деятельность;</a:t>
            </a:r>
          </a:p>
          <a:p>
            <a:pPr marL="747712" lvl="2" indent="-239712">
              <a:spcBef>
                <a:spcPts val="640"/>
              </a:spcBef>
              <a:buFont typeface="Merriweather Sans"/>
              <a:buChar char="•"/>
            </a:pPr>
            <a:r>
              <a:rPr lang="ru-RU" sz="2800" dirty="0">
                <a:sym typeface="Roboto"/>
              </a:rPr>
              <a:t>при использовании </a:t>
            </a:r>
            <a:r>
              <a:rPr lang="ru-RU" sz="2800" dirty="0" smtClean="0">
                <a:sym typeface="Roboto"/>
              </a:rPr>
              <a:t>автора необходимо </a:t>
            </a:r>
            <a:r>
              <a:rPr lang="ru-RU" sz="2800" dirty="0">
                <a:sym typeface="Roboto"/>
              </a:rPr>
              <a:t>указывать </a:t>
            </a:r>
            <a:r>
              <a:rPr lang="ru-RU" sz="2800" dirty="0" smtClean="0">
                <a:sym typeface="Roboto"/>
              </a:rPr>
              <a:t>автора, </a:t>
            </a:r>
            <a:r>
              <a:rPr lang="ru-RU" sz="2800" dirty="0">
                <a:sym typeface="Roboto"/>
              </a:rPr>
              <a:t>заголовок произведения (название), ссылку на источник.</a:t>
            </a:r>
          </a:p>
          <a:p>
            <a:pPr marL="342900" lvl="0" indent="-342900">
              <a:lnSpc>
                <a:spcPct val="100000"/>
              </a:lnSpc>
              <a:spcBef>
                <a:spcPts val="600"/>
              </a:spcBef>
              <a:buClr>
                <a:srgbClr val="31A31A"/>
              </a:buClr>
              <a:buSzPct val="77000"/>
              <a:buFont typeface="Roboto"/>
              <a:buChar char="•"/>
            </a:pPr>
            <a:r>
              <a:rPr lang="ru-RU" sz="2800" u="sng" dirty="0">
                <a:solidFill>
                  <a:schemeClr val="hlink"/>
                </a:solidFill>
                <a:latin typeface="Roboto"/>
                <a:ea typeface="Roboto"/>
                <a:cs typeface="Roboto"/>
                <a:sym typeface="Roboto"/>
                <a:hlinkClick r:id="rId3"/>
              </a:rPr>
              <a:t>http://www.autor.ee/est</a:t>
            </a:r>
          </a:p>
        </p:txBody>
      </p:sp>
    </p:spTree>
    <p:extLst>
      <p:ext uri="{BB962C8B-B14F-4D97-AF65-F5344CB8AC3E}">
        <p14:creationId xmlns:p14="http://schemas.microsoft.com/office/powerpoint/2010/main" val="228359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69416" y="256395"/>
            <a:ext cx="10353761" cy="1326321"/>
          </a:xfrm>
        </p:spPr>
        <p:txBody>
          <a:bodyPr>
            <a:normAutofit/>
          </a:bodyPr>
          <a:lstStyle/>
          <a:p>
            <a:r>
              <a:rPr lang="ru-RU" dirty="0">
                <a:sym typeface="Roboto"/>
              </a:rPr>
              <a:t>Обоснованный объем</a:t>
            </a:r>
            <a:endParaRPr lang="en-US" dirty="0"/>
          </a:p>
        </p:txBody>
      </p:sp>
      <p:sp>
        <p:nvSpPr>
          <p:cNvPr id="3" name="Sisu kohatäide 2"/>
          <p:cNvSpPr>
            <a:spLocks noGrp="1"/>
          </p:cNvSpPr>
          <p:nvPr>
            <p:ph idx="1"/>
          </p:nvPr>
        </p:nvSpPr>
        <p:spPr>
          <a:xfrm>
            <a:off x="897753" y="1545179"/>
            <a:ext cx="10353762" cy="4609537"/>
          </a:xfrm>
        </p:spPr>
        <p:txBody>
          <a:bodyPr>
            <a:normAutofit/>
          </a:bodyPr>
          <a:lstStyle/>
          <a:p>
            <a:pPr marL="342900" lvl="0" indent="-342900">
              <a:spcBef>
                <a:spcPts val="0"/>
              </a:spcBef>
              <a:buClr>
                <a:srgbClr val="31A31A"/>
              </a:buClr>
              <a:buSzPct val="77000"/>
              <a:buFont typeface="Roboto"/>
              <a:buChar char="•"/>
            </a:pPr>
            <a:r>
              <a:rPr lang="ru-RU" sz="2600" dirty="0">
                <a:latin typeface="Arial" panose="020B0604020202020204" pitchFamily="34" charset="0"/>
                <a:sym typeface="Roboto"/>
              </a:rPr>
              <a:t>В Эстонии закон об авторских правах не регулируется.</a:t>
            </a:r>
            <a:endParaRPr lang="en-US" sz="2600" dirty="0">
              <a:latin typeface="Arial" panose="020B0604020202020204" pitchFamily="34" charset="0"/>
              <a:sym typeface="Roboto"/>
            </a:endParaRPr>
          </a:p>
          <a:p>
            <a:pPr>
              <a:spcBef>
                <a:spcPts val="550"/>
              </a:spcBef>
              <a:buSzPct val="80000"/>
            </a:pPr>
            <a:r>
              <a:rPr lang="ru-RU" altLang="en-US" sz="2600" dirty="0">
                <a:latin typeface="Arial" panose="020B0604020202020204" pitchFamily="34" charset="0"/>
              </a:rPr>
              <a:t>В США использование произведения в образовательных целях разрешено в следующем объеме</a:t>
            </a:r>
            <a:r>
              <a:rPr lang="et-EE" altLang="en-US" sz="2600" dirty="0">
                <a:latin typeface="Arial" panose="020B0604020202020204" pitchFamily="34" charset="0"/>
              </a:rPr>
              <a:t>:</a:t>
            </a:r>
          </a:p>
          <a:p>
            <a:pPr>
              <a:spcBef>
                <a:spcPts val="300"/>
              </a:spcBef>
              <a:buSzPct val="80000"/>
            </a:pPr>
            <a:r>
              <a:rPr lang="et-EE" altLang="en-US" sz="2600" dirty="0">
                <a:latin typeface="Arial" panose="020B0604020202020204" pitchFamily="34" charset="0"/>
              </a:rPr>
              <a:t>http://www.utsystem.edu/OGC/IntellectualProperty/ccmcguid.htm#3 </a:t>
            </a:r>
          </a:p>
          <a:p>
            <a:pPr marL="798513" lvl="1" indent="-339725">
              <a:spcBef>
                <a:spcPts val="550"/>
              </a:spcBef>
              <a:buClr>
                <a:srgbClr val="008000"/>
              </a:buClr>
              <a:buSzPct val="80000"/>
              <a:buFont typeface="Wingdings" panose="05000000000000000000" pitchFamily="2" charset="2"/>
              <a:buChar char=""/>
            </a:pPr>
            <a:r>
              <a:rPr lang="ru-RU" altLang="en-US" sz="2400" dirty="0">
                <a:latin typeface="Arial" panose="020B0604020202020204" pitchFamily="34" charset="0"/>
              </a:rPr>
              <a:t>Текст</a:t>
            </a:r>
            <a:r>
              <a:rPr lang="et-EE" altLang="en-US" sz="2400" dirty="0">
                <a:latin typeface="Arial" panose="020B0604020202020204" pitchFamily="34" charset="0"/>
              </a:rPr>
              <a:t> -10% (</a:t>
            </a:r>
            <a:r>
              <a:rPr lang="ru-RU" altLang="en-US" sz="2400" dirty="0">
                <a:latin typeface="Arial" panose="020B0604020202020204" pitchFamily="34" charset="0"/>
              </a:rPr>
              <a:t>не более</a:t>
            </a:r>
            <a:r>
              <a:rPr lang="et-EE" altLang="en-US" sz="2400" dirty="0">
                <a:latin typeface="Arial" panose="020B0604020202020204" pitchFamily="34" charset="0"/>
              </a:rPr>
              <a:t> 1000 </a:t>
            </a:r>
            <a:r>
              <a:rPr lang="ru-RU" altLang="en-US" sz="2400" dirty="0">
                <a:latin typeface="Arial" panose="020B0604020202020204" pitchFamily="34" charset="0"/>
              </a:rPr>
              <a:t>слов</a:t>
            </a:r>
            <a:r>
              <a:rPr lang="et-EE" altLang="en-US" sz="2400" dirty="0">
                <a:latin typeface="Arial" panose="020B0604020202020204" pitchFamily="34" charset="0"/>
              </a:rPr>
              <a:t>)</a:t>
            </a:r>
          </a:p>
          <a:p>
            <a:pPr marL="798513" lvl="1" indent="-339725">
              <a:spcBef>
                <a:spcPts val="550"/>
              </a:spcBef>
              <a:buClr>
                <a:srgbClr val="008000"/>
              </a:buClr>
              <a:buSzPct val="80000"/>
              <a:buFont typeface="Wingdings" panose="05000000000000000000" pitchFamily="2" charset="2"/>
              <a:buChar char=""/>
            </a:pPr>
            <a:r>
              <a:rPr lang="ru-RU" altLang="en-US" sz="2400" dirty="0">
                <a:latin typeface="Arial" panose="020B0604020202020204" pitchFamily="34" charset="0"/>
              </a:rPr>
              <a:t>Видео</a:t>
            </a:r>
            <a:r>
              <a:rPr lang="et-EE" altLang="en-US" sz="2400" dirty="0">
                <a:latin typeface="Arial" panose="020B0604020202020204" pitchFamily="34" charset="0"/>
              </a:rPr>
              <a:t> -10% (</a:t>
            </a:r>
            <a:r>
              <a:rPr lang="ru-RU" altLang="en-US" sz="2400" dirty="0">
                <a:latin typeface="Arial" panose="020B0604020202020204" pitchFamily="34" charset="0"/>
              </a:rPr>
              <a:t>не более</a:t>
            </a:r>
            <a:r>
              <a:rPr lang="et-EE" altLang="en-US" sz="2400" dirty="0">
                <a:latin typeface="Arial" panose="020B0604020202020204" pitchFamily="34" charset="0"/>
              </a:rPr>
              <a:t> 3 </a:t>
            </a:r>
            <a:r>
              <a:rPr lang="ru-RU" altLang="en-US" sz="2400" dirty="0">
                <a:latin typeface="Arial" panose="020B0604020202020204" pitchFamily="34" charset="0"/>
              </a:rPr>
              <a:t>минут</a:t>
            </a:r>
            <a:r>
              <a:rPr lang="et-EE" altLang="en-US" sz="2400" dirty="0">
                <a:latin typeface="Arial" panose="020B0604020202020204" pitchFamily="34" charset="0"/>
              </a:rPr>
              <a:t>)</a:t>
            </a:r>
          </a:p>
          <a:p>
            <a:pPr marL="798513" lvl="1" indent="-339725">
              <a:spcBef>
                <a:spcPts val="550"/>
              </a:spcBef>
              <a:buClr>
                <a:srgbClr val="008000"/>
              </a:buClr>
              <a:buSzPct val="80000"/>
              <a:buFont typeface="Wingdings" panose="05000000000000000000" pitchFamily="2" charset="2"/>
              <a:buChar char=""/>
            </a:pPr>
            <a:r>
              <a:rPr lang="ru-RU" altLang="en-US" sz="2400" dirty="0">
                <a:latin typeface="Arial" panose="020B0604020202020204" pitchFamily="34" charset="0"/>
              </a:rPr>
              <a:t>Картинки</a:t>
            </a:r>
            <a:r>
              <a:rPr lang="et-EE" altLang="en-US" sz="2400" dirty="0">
                <a:latin typeface="Arial" panose="020B0604020202020204" pitchFamily="34" charset="0"/>
              </a:rPr>
              <a:t> -10% </a:t>
            </a:r>
            <a:r>
              <a:rPr lang="ru-RU" altLang="en-US" sz="2400" dirty="0">
                <a:latin typeface="Arial" panose="020B0604020202020204" pitchFamily="34" charset="0"/>
              </a:rPr>
              <a:t>из одного сборника или</a:t>
            </a:r>
            <a:r>
              <a:rPr lang="et-EE" altLang="en-US" sz="2400" dirty="0">
                <a:latin typeface="Arial" panose="020B0604020202020204" pitchFamily="34" charset="0"/>
              </a:rPr>
              <a:t> -5 </a:t>
            </a:r>
            <a:r>
              <a:rPr lang="ru-RU" altLang="en-US" sz="2400" dirty="0">
                <a:latin typeface="Arial" panose="020B0604020202020204" pitchFamily="34" charset="0"/>
              </a:rPr>
              <a:t>картинок одного автора</a:t>
            </a:r>
            <a:r>
              <a:rPr lang="et-EE" altLang="en-US" sz="2400" dirty="0">
                <a:latin typeface="Arial" panose="020B0604020202020204" pitchFamily="34" charset="0"/>
              </a:rPr>
              <a:t>.</a:t>
            </a:r>
          </a:p>
          <a:p>
            <a:pPr marL="798513" lvl="1" indent="-339725">
              <a:spcBef>
                <a:spcPts val="550"/>
              </a:spcBef>
              <a:buClr>
                <a:srgbClr val="008000"/>
              </a:buClr>
              <a:buSzPct val="80000"/>
              <a:buFont typeface="Wingdings" panose="05000000000000000000" pitchFamily="2" charset="2"/>
              <a:buChar char=""/>
            </a:pPr>
            <a:r>
              <a:rPr lang="ru-RU" altLang="en-US" sz="2400" dirty="0">
                <a:latin typeface="Arial" panose="020B0604020202020204" pitchFamily="34" charset="0"/>
              </a:rPr>
              <a:t>Музыка и музыкальное видео</a:t>
            </a:r>
            <a:r>
              <a:rPr lang="et-EE" altLang="en-US" sz="2400" dirty="0">
                <a:latin typeface="Arial" panose="020B0604020202020204" pitchFamily="34" charset="0"/>
              </a:rPr>
              <a:t> -10% (</a:t>
            </a:r>
            <a:r>
              <a:rPr lang="ru-RU" altLang="en-US" sz="2400" dirty="0">
                <a:latin typeface="Arial" panose="020B0604020202020204" pitchFamily="34" charset="0"/>
              </a:rPr>
              <a:t>не более</a:t>
            </a:r>
            <a:r>
              <a:rPr lang="et-EE" altLang="en-US" sz="2400" dirty="0">
                <a:latin typeface="Arial" panose="020B0604020202020204" pitchFamily="34" charset="0"/>
              </a:rPr>
              <a:t> 30 </a:t>
            </a:r>
            <a:r>
              <a:rPr lang="ru-RU" altLang="en-US" sz="2400" dirty="0">
                <a:latin typeface="Arial" panose="020B0604020202020204" pitchFamily="34" charset="0"/>
              </a:rPr>
              <a:t>секунд</a:t>
            </a:r>
            <a:r>
              <a:rPr lang="et-EE" altLang="en-US" sz="2400" dirty="0">
                <a:latin typeface="Arial" panose="020B0604020202020204" pitchFamily="34" charset="0"/>
              </a:rPr>
              <a:t>)</a:t>
            </a:r>
          </a:p>
          <a:p>
            <a:endParaRPr lang="en-US" dirty="0"/>
          </a:p>
        </p:txBody>
      </p:sp>
    </p:spTree>
    <p:extLst>
      <p:ext uri="{BB962C8B-B14F-4D97-AF65-F5344CB8AC3E}">
        <p14:creationId xmlns:p14="http://schemas.microsoft.com/office/powerpoint/2010/main" val="1266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1774825" y="274637"/>
            <a:ext cx="7777162"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5400" cap="none" dirty="0" smtClean="0">
                <a:latin typeface="Roboto"/>
                <a:ea typeface="Roboto"/>
                <a:cs typeface="Roboto"/>
                <a:sym typeface="Roboto"/>
              </a:rPr>
              <a:t>Виды </a:t>
            </a:r>
            <a:r>
              <a:rPr lang="ru-RU" sz="5400" cap="none" dirty="0">
                <a:latin typeface="Roboto"/>
                <a:ea typeface="Roboto"/>
                <a:cs typeface="Roboto"/>
                <a:sym typeface="Roboto"/>
              </a:rPr>
              <a:t>лицензий</a:t>
            </a:r>
            <a:endParaRPr lang="en-US" sz="5400" cap="none" dirty="0">
              <a:latin typeface="Roboto"/>
              <a:ea typeface="Roboto"/>
              <a:cs typeface="Roboto"/>
              <a:sym typeface="Roboto"/>
            </a:endParaRPr>
          </a:p>
        </p:txBody>
      </p:sp>
      <p:sp>
        <p:nvSpPr>
          <p:cNvPr id="421" name="Shape 421"/>
          <p:cNvSpPr txBox="1">
            <a:spLocks noGrp="1"/>
          </p:cNvSpPr>
          <p:nvPr>
            <p:ph type="body" idx="1"/>
          </p:nvPr>
        </p:nvSpPr>
        <p:spPr>
          <a:xfrm>
            <a:off x="1216818" y="1597025"/>
            <a:ext cx="8893175" cy="4114800"/>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31A31A"/>
              </a:buClr>
              <a:buSzPct val="77000"/>
              <a:buFont typeface="Roboto"/>
              <a:buChar char="•"/>
            </a:pPr>
            <a:r>
              <a:rPr lang="en-US" sz="3600" dirty="0">
                <a:latin typeface="Roboto"/>
                <a:ea typeface="Roboto"/>
                <a:cs typeface="Roboto"/>
                <a:sym typeface="Roboto"/>
              </a:rPr>
              <a:t>Creative Commons</a:t>
            </a:r>
          </a:p>
          <a:p>
            <a:pPr marL="342900" indent="-342900">
              <a:lnSpc>
                <a:spcPct val="100000"/>
              </a:lnSpc>
              <a:spcBef>
                <a:spcPts val="1300"/>
              </a:spcBef>
              <a:buClr>
                <a:srgbClr val="31A31A"/>
              </a:buClr>
              <a:buSzPct val="77000"/>
              <a:buNone/>
            </a:pPr>
            <a:endParaRPr sz="3600" dirty="0">
              <a:latin typeface="Roboto"/>
              <a:ea typeface="Roboto"/>
              <a:cs typeface="Roboto"/>
              <a:sym typeface="Roboto"/>
            </a:endParaRPr>
          </a:p>
          <a:p>
            <a:pPr marL="342900" indent="-342900">
              <a:lnSpc>
                <a:spcPct val="100000"/>
              </a:lnSpc>
              <a:spcBef>
                <a:spcPts val="1300"/>
              </a:spcBef>
              <a:buClr>
                <a:srgbClr val="31A31A"/>
              </a:buClr>
              <a:buSzPct val="77000"/>
              <a:buFont typeface="Roboto"/>
              <a:buChar char="•"/>
            </a:pPr>
            <a:r>
              <a:rPr lang="en-US" sz="3600" dirty="0">
                <a:latin typeface="Roboto"/>
                <a:ea typeface="Roboto"/>
                <a:cs typeface="Roboto"/>
                <a:sym typeface="Roboto"/>
              </a:rPr>
              <a:t>GNU Free Documentation License (GNU FDL) </a:t>
            </a:r>
          </a:p>
          <a:p>
            <a:pPr marL="342900" indent="-342900">
              <a:lnSpc>
                <a:spcPct val="100000"/>
              </a:lnSpc>
              <a:spcBef>
                <a:spcPts val="1300"/>
              </a:spcBef>
              <a:buClr>
                <a:srgbClr val="31A31A"/>
              </a:buClr>
              <a:buSzPct val="77000"/>
              <a:buNone/>
            </a:pPr>
            <a:endParaRPr sz="3600" dirty="0">
              <a:latin typeface="Roboto"/>
              <a:ea typeface="Roboto"/>
              <a:cs typeface="Roboto"/>
              <a:sym typeface="Roboto"/>
            </a:endParaRPr>
          </a:p>
          <a:p>
            <a:pPr marL="342900" indent="-342900">
              <a:lnSpc>
                <a:spcPct val="100000"/>
              </a:lnSpc>
              <a:spcBef>
                <a:spcPts val="1300"/>
              </a:spcBef>
              <a:buClr>
                <a:srgbClr val="31A31A"/>
              </a:buClr>
              <a:buSzPct val="77000"/>
              <a:buFont typeface="Roboto"/>
              <a:buChar char="•"/>
            </a:pPr>
            <a:r>
              <a:rPr lang="en-US" sz="3600" dirty="0">
                <a:latin typeface="Roboto"/>
                <a:ea typeface="Roboto"/>
                <a:cs typeface="Roboto"/>
                <a:sym typeface="Roboto"/>
              </a:rPr>
              <a:t>Public Domain </a:t>
            </a:r>
          </a:p>
          <a:p>
            <a:pPr marL="342900" indent="-342900">
              <a:lnSpc>
                <a:spcPct val="100000"/>
              </a:lnSpc>
              <a:spcBef>
                <a:spcPts val="1300"/>
              </a:spcBef>
              <a:buClr>
                <a:srgbClr val="31A31A"/>
              </a:buClr>
              <a:buSzPct val="25000"/>
              <a:buNone/>
            </a:pPr>
            <a:endParaRPr sz="3200" dirty="0">
              <a:latin typeface="Roboto"/>
              <a:ea typeface="Roboto"/>
              <a:cs typeface="Roboto"/>
              <a:sym typeface="Roboto"/>
            </a:endParaRPr>
          </a:p>
          <a:p>
            <a:pPr marL="342900" indent="-342900">
              <a:spcBef>
                <a:spcPts val="1363"/>
              </a:spcBef>
              <a:buSzPct val="25000"/>
              <a:buNone/>
            </a:pPr>
            <a:endParaRPr sz="3200" dirty="0">
              <a:latin typeface="Roboto"/>
              <a:ea typeface="Roboto"/>
              <a:cs typeface="Roboto"/>
              <a:sym typeface="Roboto"/>
            </a:endParaRPr>
          </a:p>
        </p:txBody>
      </p:sp>
      <p:sp>
        <p:nvSpPr>
          <p:cNvPr id="2" name="Ristkülik 1"/>
          <p:cNvSpPr/>
          <p:nvPr/>
        </p:nvSpPr>
        <p:spPr>
          <a:xfrm>
            <a:off x="5983705" y="1417637"/>
            <a:ext cx="3568282" cy="10528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2" name="Shape 422"/>
          <p:cNvPicPr preferRelativeResize="0"/>
          <p:nvPr/>
        </p:nvPicPr>
        <p:blipFill rotWithShape="1">
          <a:blip r:embed="rId3">
            <a:alphaModFix/>
          </a:blip>
          <a:srcRect/>
          <a:stretch/>
        </p:blipFill>
        <p:spPr>
          <a:xfrm>
            <a:off x="6203156" y="1535488"/>
            <a:ext cx="2963862" cy="762000"/>
          </a:xfrm>
          <a:prstGeom prst="rect">
            <a:avLst/>
          </a:prstGeom>
          <a:noFill/>
          <a:ln>
            <a:noFill/>
          </a:ln>
        </p:spPr>
      </p:pic>
      <p:pic>
        <p:nvPicPr>
          <p:cNvPr id="423" name="Shape 423"/>
          <p:cNvPicPr preferRelativeResize="0"/>
          <p:nvPr/>
        </p:nvPicPr>
        <p:blipFill rotWithShape="1">
          <a:blip r:embed="rId4">
            <a:alphaModFix/>
          </a:blip>
          <a:srcRect/>
          <a:stretch/>
        </p:blipFill>
        <p:spPr>
          <a:xfrm>
            <a:off x="10430835" y="3378200"/>
            <a:ext cx="1143000" cy="1117599"/>
          </a:xfrm>
          <a:prstGeom prst="rect">
            <a:avLst/>
          </a:prstGeom>
          <a:noFill/>
          <a:ln>
            <a:noFill/>
          </a:ln>
        </p:spPr>
      </p:pic>
      <p:pic>
        <p:nvPicPr>
          <p:cNvPr id="424" name="Shape 424"/>
          <p:cNvPicPr preferRelativeResize="0"/>
          <p:nvPr/>
        </p:nvPicPr>
        <p:blipFill rotWithShape="1">
          <a:blip r:embed="rId5">
            <a:alphaModFix/>
          </a:blip>
          <a:srcRect/>
          <a:stretch/>
        </p:blipFill>
        <p:spPr>
          <a:xfrm>
            <a:off x="5493921" y="5060199"/>
            <a:ext cx="1084261" cy="1066799"/>
          </a:xfrm>
          <a:prstGeom prst="rect">
            <a:avLst/>
          </a:prstGeom>
          <a:noFill/>
          <a:ln>
            <a:noFill/>
          </a:ln>
        </p:spPr>
      </p:pic>
    </p:spTree>
    <p:extLst>
      <p:ext uri="{BB962C8B-B14F-4D97-AF65-F5344CB8AC3E}">
        <p14:creationId xmlns:p14="http://schemas.microsoft.com/office/powerpoint/2010/main" val="151435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1411099" y="160420"/>
            <a:ext cx="9000227" cy="6558186"/>
          </a:xfrm>
          <a:prstGeom prst="rect">
            <a:avLst/>
          </a:prstGeom>
        </p:spPr>
      </p:pic>
    </p:spTree>
    <p:extLst>
      <p:ext uri="{BB962C8B-B14F-4D97-AF65-F5344CB8AC3E}">
        <p14:creationId xmlns:p14="http://schemas.microsoft.com/office/powerpoint/2010/main" val="39306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a:stretch/>
        </p:blipFill>
        <p:spPr>
          <a:xfrm>
            <a:off x="4941386" y="503070"/>
            <a:ext cx="5976936" cy="6034086"/>
          </a:xfrm>
          <a:prstGeom prst="rect">
            <a:avLst/>
          </a:prstGeom>
          <a:noFill/>
          <a:ln>
            <a:noFill/>
          </a:ln>
        </p:spPr>
      </p:pic>
      <p:sp>
        <p:nvSpPr>
          <p:cNvPr id="430" name="Shape 430"/>
          <p:cNvSpPr txBox="1">
            <a:spLocks noGrp="1"/>
          </p:cNvSpPr>
          <p:nvPr>
            <p:ph type="title"/>
          </p:nvPr>
        </p:nvSpPr>
        <p:spPr>
          <a:xfrm>
            <a:off x="812299" y="252412"/>
            <a:ext cx="7791450"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5400" cap="none" dirty="0">
                <a:latin typeface="Roboto"/>
                <a:ea typeface="Roboto"/>
                <a:cs typeface="Roboto"/>
                <a:sym typeface="Roboto"/>
              </a:rPr>
              <a:t>Лицензии</a:t>
            </a:r>
            <a:endParaRPr lang="en-US" sz="5400" cap="none" dirty="0">
              <a:latin typeface="Roboto"/>
              <a:ea typeface="Roboto"/>
              <a:cs typeface="Roboto"/>
              <a:sym typeface="Roboto"/>
            </a:endParaRPr>
          </a:p>
        </p:txBody>
      </p:sp>
    </p:spTree>
    <p:extLst>
      <p:ext uri="{BB962C8B-B14F-4D97-AF65-F5344CB8AC3E}">
        <p14:creationId xmlns:p14="http://schemas.microsoft.com/office/powerpoint/2010/main" val="3837289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1774825" y="274637"/>
            <a:ext cx="6515100"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5400" cap="none" dirty="0">
                <a:latin typeface="Roboto"/>
                <a:ea typeface="Roboto"/>
                <a:cs typeface="Roboto"/>
                <a:sym typeface="Roboto"/>
              </a:rPr>
              <a:t>Выбор лицензии</a:t>
            </a:r>
            <a:endParaRPr lang="en-US" sz="5400" cap="none" dirty="0">
              <a:latin typeface="Roboto"/>
              <a:ea typeface="Roboto"/>
              <a:cs typeface="Roboto"/>
              <a:sym typeface="Roboto"/>
            </a:endParaRPr>
          </a:p>
        </p:txBody>
      </p:sp>
      <p:sp>
        <p:nvSpPr>
          <p:cNvPr id="443" name="Shape 443"/>
          <p:cNvSpPr txBox="1">
            <a:spLocks noGrp="1"/>
          </p:cNvSpPr>
          <p:nvPr>
            <p:ph type="body" idx="1"/>
          </p:nvPr>
        </p:nvSpPr>
        <p:spPr>
          <a:xfrm>
            <a:off x="1093788" y="1417637"/>
            <a:ext cx="9814844" cy="4616152"/>
          </a:xfrm>
          <a:prstGeom prst="rect">
            <a:avLst/>
          </a:prstGeom>
          <a:noFill/>
          <a:ln>
            <a:noFill/>
          </a:ln>
        </p:spPr>
        <p:txBody>
          <a:bodyPr vert="horz" lIns="91425" tIns="45700" rIns="91425" bIns="45700" rtlCol="0" anchor="t" anchorCtr="0">
            <a:noAutofit/>
          </a:bodyPr>
          <a:lstStyle/>
          <a:p>
            <a:pPr>
              <a:spcBef>
                <a:spcPts val="0"/>
              </a:spcBef>
              <a:buClr>
                <a:srgbClr val="31A31A"/>
              </a:buClr>
              <a:buSzPct val="77000"/>
              <a:buFont typeface="Roboto"/>
              <a:buChar char="•"/>
            </a:pPr>
            <a:r>
              <a:rPr lang="ru-RU" sz="3600" dirty="0"/>
              <a:t>Выбор зависит от того, какие материалы используются </a:t>
            </a:r>
          </a:p>
          <a:p>
            <a:pPr>
              <a:spcBef>
                <a:spcPts val="0"/>
              </a:spcBef>
              <a:buClr>
                <a:srgbClr val="31A31A"/>
              </a:buClr>
              <a:buSzPct val="77000"/>
              <a:buFont typeface="Roboto"/>
              <a:buChar char="•"/>
            </a:pPr>
            <a:r>
              <a:rPr lang="ru-RU" sz="3600" dirty="0">
                <a:latin typeface="Roboto"/>
                <a:ea typeface="Roboto"/>
                <a:cs typeface="Roboto"/>
                <a:sym typeface="Roboto"/>
              </a:rPr>
              <a:t>на учебные материалы</a:t>
            </a:r>
            <a:r>
              <a:rPr lang="en-US" sz="3600" dirty="0">
                <a:latin typeface="Roboto"/>
                <a:ea typeface="Roboto"/>
                <a:cs typeface="Roboto"/>
                <a:sym typeface="Roboto"/>
              </a:rPr>
              <a:t> </a:t>
            </a:r>
          </a:p>
          <a:p>
            <a:pPr marL="747712" lvl="2" indent="-239712">
              <a:spcBef>
                <a:spcPts val="640"/>
              </a:spcBef>
              <a:buFont typeface="Merriweather Sans"/>
              <a:buChar char="•"/>
            </a:pPr>
            <a:r>
              <a:rPr lang="en-US" sz="3200" dirty="0">
                <a:latin typeface="Roboto"/>
                <a:ea typeface="Roboto"/>
                <a:cs typeface="Roboto"/>
                <a:sym typeface="Roboto"/>
              </a:rPr>
              <a:t>	CC BY-SA (</a:t>
            </a:r>
            <a:r>
              <a:rPr lang="en-US" sz="3200" i="1" dirty="0">
                <a:latin typeface="Roboto"/>
                <a:ea typeface="Roboto"/>
                <a:cs typeface="Roboto"/>
                <a:sym typeface="Roboto"/>
              </a:rPr>
              <a:t>Attribution</a:t>
            </a:r>
            <a:r>
              <a:rPr lang="en-US" sz="3200" dirty="0">
                <a:latin typeface="Roboto"/>
                <a:ea typeface="Roboto"/>
                <a:cs typeface="Roboto"/>
                <a:sym typeface="Roboto"/>
              </a:rPr>
              <a:t> </a:t>
            </a:r>
            <a:r>
              <a:rPr lang="en-US" sz="3200" i="1" dirty="0">
                <a:latin typeface="Roboto"/>
                <a:ea typeface="Roboto"/>
                <a:cs typeface="Roboto"/>
                <a:sym typeface="Roboto"/>
              </a:rPr>
              <a:t>Share Alike </a:t>
            </a:r>
            <a:r>
              <a:rPr lang="ru-RU" sz="3200" dirty="0"/>
              <a:t>ссылайтесь на автора и соблюдайте те же условия</a:t>
            </a:r>
            <a:r>
              <a:rPr lang="en-US" sz="3200" dirty="0">
                <a:latin typeface="Roboto"/>
                <a:ea typeface="Roboto"/>
                <a:cs typeface="Roboto"/>
                <a:sym typeface="Roboto"/>
              </a:rPr>
              <a:t>) </a:t>
            </a:r>
          </a:p>
          <a:p>
            <a:pPr marL="342900" indent="-342900">
              <a:lnSpc>
                <a:spcPct val="100000"/>
              </a:lnSpc>
              <a:spcBef>
                <a:spcPts val="1300"/>
              </a:spcBef>
              <a:buClr>
                <a:srgbClr val="31A31A"/>
              </a:buClr>
              <a:buSzPct val="77000"/>
              <a:buFont typeface="Roboto"/>
              <a:buChar char="•"/>
            </a:pPr>
            <a:r>
              <a:rPr lang="ru-RU" sz="3600" dirty="0">
                <a:latin typeface="Roboto"/>
                <a:ea typeface="Roboto"/>
                <a:cs typeface="Roboto"/>
                <a:sym typeface="Roboto"/>
              </a:rPr>
              <a:t>на фотографии</a:t>
            </a:r>
            <a:endParaRPr lang="en-US" sz="3600" dirty="0">
              <a:latin typeface="Roboto"/>
              <a:ea typeface="Roboto"/>
              <a:cs typeface="Roboto"/>
              <a:sym typeface="Roboto"/>
            </a:endParaRPr>
          </a:p>
          <a:p>
            <a:pPr marL="747712" lvl="2" indent="-239712">
              <a:lnSpc>
                <a:spcPct val="100000"/>
              </a:lnSpc>
              <a:spcBef>
                <a:spcPts val="640"/>
              </a:spcBef>
              <a:buClr>
                <a:srgbClr val="31316D"/>
              </a:buClr>
              <a:buSzPct val="89000"/>
              <a:buFont typeface="Arial"/>
              <a:buChar char="•"/>
            </a:pPr>
            <a:r>
              <a:rPr lang="en-US" sz="3200" dirty="0">
                <a:latin typeface="Roboto"/>
                <a:ea typeface="Roboto"/>
                <a:cs typeface="Roboto"/>
                <a:sym typeface="Roboto"/>
              </a:rPr>
              <a:t>CC BY (</a:t>
            </a:r>
            <a:r>
              <a:rPr lang="en-US" sz="3200" i="1" dirty="0">
                <a:latin typeface="Roboto"/>
                <a:ea typeface="Roboto"/>
                <a:cs typeface="Roboto"/>
                <a:sym typeface="Roboto"/>
              </a:rPr>
              <a:t>Attribution </a:t>
            </a:r>
            <a:r>
              <a:rPr lang="ru-RU" sz="3200" dirty="0">
                <a:latin typeface="Roboto"/>
                <a:ea typeface="Roboto"/>
                <a:cs typeface="Roboto"/>
                <a:sym typeface="Roboto"/>
              </a:rPr>
              <a:t>или ссылка на автора</a:t>
            </a:r>
            <a:r>
              <a:rPr lang="en-US" sz="3200" dirty="0">
                <a:latin typeface="Roboto"/>
                <a:ea typeface="Roboto"/>
                <a:cs typeface="Roboto"/>
                <a:sym typeface="Roboto"/>
              </a:rPr>
              <a:t>)</a:t>
            </a:r>
          </a:p>
        </p:txBody>
      </p:sp>
    </p:spTree>
    <p:extLst>
      <p:ext uri="{BB962C8B-B14F-4D97-AF65-F5344CB8AC3E}">
        <p14:creationId xmlns:p14="http://schemas.microsoft.com/office/powerpoint/2010/main" val="167819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774825" y="274637"/>
            <a:ext cx="6515100"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4400" cap="none" dirty="0">
                <a:latin typeface="Roboto"/>
                <a:ea typeface="Roboto"/>
                <a:cs typeface="Roboto"/>
                <a:sym typeface="Roboto"/>
              </a:rPr>
              <a:t>Добавление лицензии</a:t>
            </a:r>
            <a:endParaRPr lang="en-US" sz="4400" cap="none" dirty="0">
              <a:latin typeface="Roboto"/>
              <a:ea typeface="Roboto"/>
              <a:cs typeface="Roboto"/>
              <a:sym typeface="Roboto"/>
            </a:endParaRPr>
          </a:p>
        </p:txBody>
      </p:sp>
      <p:sp>
        <p:nvSpPr>
          <p:cNvPr id="455" name="Shape 455"/>
          <p:cNvSpPr txBox="1">
            <a:spLocks noGrp="1"/>
          </p:cNvSpPr>
          <p:nvPr>
            <p:ph type="body" idx="1"/>
          </p:nvPr>
        </p:nvSpPr>
        <p:spPr>
          <a:xfrm>
            <a:off x="770021" y="1417637"/>
            <a:ext cx="11036967" cy="4114800"/>
          </a:xfrm>
          <a:prstGeom prst="rect">
            <a:avLst/>
          </a:prstGeom>
          <a:noFill/>
          <a:ln>
            <a:noFill/>
          </a:ln>
        </p:spPr>
        <p:txBody>
          <a:bodyPr vert="horz" lIns="91425" tIns="45700" rIns="91425" bIns="45700" rtlCol="0" anchor="t" anchorCtr="0">
            <a:noAutofit/>
          </a:bodyPr>
          <a:lstStyle/>
          <a:p>
            <a:pPr>
              <a:spcBef>
                <a:spcPts val="0"/>
              </a:spcBef>
              <a:buClr>
                <a:srgbClr val="31A31A"/>
              </a:buClr>
              <a:buSzPct val="77000"/>
              <a:buFont typeface="Roboto"/>
              <a:buChar char="•"/>
            </a:pPr>
            <a:r>
              <a:rPr lang="ru-RU" sz="3600" dirty="0"/>
              <a:t>Чтобы добавить лицензию к презентации или другим документам, вы можете загрузить значок лицензии с адреса </a:t>
            </a:r>
            <a:r>
              <a:rPr lang="en-US" sz="3600" u="sng" dirty="0">
                <a:solidFill>
                  <a:schemeClr val="hlink"/>
                </a:solidFill>
                <a:hlinkClick r:id="rId3"/>
              </a:rPr>
              <a:t>https://creativecommons.org/choose/?</a:t>
            </a:r>
            <a:r>
              <a:rPr lang="en-US" sz="3600" u="sng" dirty="0" smtClean="0">
                <a:solidFill>
                  <a:schemeClr val="hlink"/>
                </a:solidFill>
                <a:hlinkClick r:id="rId3"/>
              </a:rPr>
              <a:t>lang=ru</a:t>
            </a:r>
            <a:endParaRPr lang="ru-RU" sz="3600" u="sng" dirty="0" smtClean="0">
              <a:solidFill>
                <a:schemeClr val="hlink"/>
              </a:solidFill>
            </a:endParaRPr>
          </a:p>
          <a:p>
            <a:pPr marL="342900" indent="-342900">
              <a:lnSpc>
                <a:spcPct val="100000"/>
              </a:lnSpc>
              <a:spcBef>
                <a:spcPts val="1300"/>
              </a:spcBef>
              <a:buClr>
                <a:srgbClr val="31A31A"/>
              </a:buClr>
              <a:buSzPct val="77000"/>
              <a:buFont typeface="Roboto"/>
              <a:buChar char="•"/>
            </a:pPr>
            <a:r>
              <a:rPr lang="en-US" sz="2800" dirty="0">
                <a:latin typeface="Roboto"/>
                <a:ea typeface="Roboto"/>
                <a:cs typeface="Roboto"/>
                <a:sym typeface="Roboto"/>
              </a:rPr>
              <a:t>CC </a:t>
            </a:r>
            <a:r>
              <a:rPr lang="ru-RU" sz="2800" dirty="0">
                <a:latin typeface="Roboto"/>
                <a:ea typeface="Roboto"/>
                <a:cs typeface="Roboto"/>
                <a:sym typeface="Roboto"/>
              </a:rPr>
              <a:t>лицензия генерируется на веб-странице</a:t>
            </a:r>
            <a:r>
              <a:rPr lang="en-US" sz="2800" dirty="0">
                <a:latin typeface="Roboto"/>
                <a:ea typeface="Roboto"/>
                <a:cs typeface="Roboto"/>
                <a:sym typeface="Roboto"/>
              </a:rPr>
              <a:t> </a:t>
            </a:r>
          </a:p>
          <a:p>
            <a:pPr marL="342900" indent="-342900">
              <a:lnSpc>
                <a:spcPct val="100000"/>
              </a:lnSpc>
              <a:spcBef>
                <a:spcPts val="1300"/>
              </a:spcBef>
              <a:buClr>
                <a:srgbClr val="31A31A"/>
              </a:buClr>
              <a:buSzPct val="77000"/>
              <a:buFont typeface="Roboto"/>
              <a:buChar char="•"/>
            </a:pPr>
            <a:r>
              <a:rPr lang="ru-RU" sz="2800" dirty="0">
                <a:latin typeface="Roboto"/>
                <a:ea typeface="Roboto"/>
                <a:cs typeface="Roboto"/>
                <a:sym typeface="Roboto"/>
              </a:rPr>
              <a:t>Лицензионный код</a:t>
            </a:r>
            <a:r>
              <a:rPr lang="en-US" sz="2800" dirty="0">
                <a:latin typeface="Roboto"/>
                <a:ea typeface="Roboto"/>
                <a:cs typeface="Roboto"/>
                <a:sym typeface="Roboto"/>
              </a:rPr>
              <a:t> </a:t>
            </a:r>
            <a:r>
              <a:rPr lang="ru-RU" sz="2800" dirty="0">
                <a:latin typeface="Roboto"/>
                <a:ea typeface="Roboto"/>
                <a:cs typeface="Roboto"/>
                <a:sym typeface="Roboto"/>
              </a:rPr>
              <a:t>ссылается на веб-страницу</a:t>
            </a:r>
            <a:endParaRPr lang="en-US" sz="2800" dirty="0">
              <a:latin typeface="Roboto"/>
              <a:ea typeface="Roboto"/>
              <a:cs typeface="Roboto"/>
              <a:sym typeface="Roboto"/>
            </a:endParaRPr>
          </a:p>
          <a:p>
            <a:pPr marL="342900" indent="-342900">
              <a:lnSpc>
                <a:spcPct val="100000"/>
              </a:lnSpc>
              <a:spcBef>
                <a:spcPts val="1300"/>
              </a:spcBef>
              <a:buClr>
                <a:srgbClr val="31A31A"/>
              </a:buClr>
              <a:buSzPct val="77000"/>
              <a:buFont typeface="Roboto"/>
              <a:buChar char="•"/>
            </a:pPr>
            <a:r>
              <a:rPr lang="ru-RU" sz="2800" dirty="0">
                <a:latin typeface="Roboto"/>
                <a:ea typeface="Roboto"/>
                <a:cs typeface="Roboto"/>
                <a:sym typeface="Roboto"/>
              </a:rPr>
              <a:t>Ставится ссылка на веб-материал</a:t>
            </a:r>
            <a:r>
              <a:rPr lang="en-US" sz="2800" dirty="0">
                <a:latin typeface="Roboto"/>
                <a:ea typeface="Roboto"/>
                <a:cs typeface="Roboto"/>
                <a:sym typeface="Roboto"/>
              </a:rPr>
              <a:t>, </a:t>
            </a:r>
            <a:r>
              <a:rPr lang="ru-RU" sz="2800" dirty="0">
                <a:latin typeface="Roboto"/>
                <a:ea typeface="Roboto"/>
                <a:cs typeface="Roboto"/>
                <a:sym typeface="Roboto"/>
              </a:rPr>
              <a:t>появляются</a:t>
            </a:r>
            <a:r>
              <a:rPr lang="en-US" sz="2800" dirty="0">
                <a:latin typeface="Roboto"/>
                <a:ea typeface="Roboto"/>
                <a:cs typeface="Roboto"/>
                <a:sym typeface="Roboto"/>
              </a:rPr>
              <a:t> CC </a:t>
            </a:r>
            <a:r>
              <a:rPr lang="ru-RU" sz="2800" dirty="0">
                <a:latin typeface="Roboto"/>
                <a:ea typeface="Roboto"/>
                <a:cs typeface="Roboto"/>
                <a:sym typeface="Roboto"/>
              </a:rPr>
              <a:t>иконка и ссылка</a:t>
            </a:r>
            <a:endParaRPr lang="en-US" sz="2800" dirty="0">
              <a:latin typeface="Roboto"/>
              <a:ea typeface="Roboto"/>
              <a:cs typeface="Roboto"/>
              <a:sym typeface="Roboto"/>
            </a:endParaRPr>
          </a:p>
          <a:p>
            <a:pPr>
              <a:spcBef>
                <a:spcPts val="0"/>
              </a:spcBef>
              <a:buClr>
                <a:srgbClr val="31A31A"/>
              </a:buClr>
              <a:buSzPct val="77000"/>
              <a:buFont typeface="Roboto"/>
              <a:buChar char="•"/>
            </a:pPr>
            <a:endParaRPr sz="1800" dirty="0">
              <a:solidFill>
                <a:srgbClr val="31316D"/>
              </a:solidFill>
              <a:latin typeface="Roboto"/>
              <a:ea typeface="Roboto"/>
              <a:cs typeface="Roboto"/>
              <a:sym typeface="Roboto"/>
            </a:endParaRPr>
          </a:p>
        </p:txBody>
      </p:sp>
    </p:spTree>
    <p:extLst>
      <p:ext uri="{BB962C8B-B14F-4D97-AF65-F5344CB8AC3E}">
        <p14:creationId xmlns:p14="http://schemas.microsoft.com/office/powerpoint/2010/main" val="1078322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1774825" y="274637"/>
            <a:ext cx="6515100"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5400" cap="none" dirty="0">
                <a:latin typeface="Roboto"/>
                <a:ea typeface="Roboto"/>
                <a:cs typeface="Roboto"/>
                <a:sym typeface="Roboto"/>
              </a:rPr>
              <a:t>Не ошибиться</a:t>
            </a:r>
            <a:endParaRPr lang="en-US" sz="5400" cap="none" dirty="0">
              <a:latin typeface="Roboto"/>
              <a:ea typeface="Roboto"/>
              <a:cs typeface="Roboto"/>
              <a:sym typeface="Roboto"/>
            </a:endParaRPr>
          </a:p>
        </p:txBody>
      </p:sp>
      <p:sp>
        <p:nvSpPr>
          <p:cNvPr id="462" name="Shape 462"/>
          <p:cNvSpPr txBox="1">
            <a:spLocks noGrp="1"/>
          </p:cNvSpPr>
          <p:nvPr>
            <p:ph type="body" idx="1"/>
          </p:nvPr>
        </p:nvSpPr>
        <p:spPr>
          <a:xfrm>
            <a:off x="850232" y="1341437"/>
            <a:ext cx="10764252" cy="4114800"/>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31A31A"/>
              </a:buClr>
              <a:buSzPct val="25000"/>
              <a:buNone/>
            </a:pPr>
            <a:r>
              <a:rPr lang="ru-RU" sz="3600" dirty="0">
                <a:solidFill>
                  <a:srgbClr val="FF0000"/>
                </a:solidFill>
              </a:rPr>
              <a:t>Перед использованием материала проверьте</a:t>
            </a:r>
            <a:endParaRPr lang="en-US" sz="3600" dirty="0">
              <a:solidFill>
                <a:srgbClr val="FF0000"/>
              </a:solidFill>
              <a:latin typeface="Roboto"/>
              <a:ea typeface="Roboto"/>
              <a:cs typeface="Roboto"/>
              <a:sym typeface="Roboto"/>
            </a:endParaRPr>
          </a:p>
          <a:p>
            <a:pPr marL="0" indent="0">
              <a:lnSpc>
                <a:spcPct val="100000"/>
              </a:lnSpc>
              <a:spcBef>
                <a:spcPts val="1300"/>
              </a:spcBef>
              <a:buClr>
                <a:srgbClr val="31A31A"/>
              </a:buClr>
              <a:buSzPct val="77000"/>
              <a:buFont typeface="Roboto"/>
              <a:buChar char="•"/>
            </a:pPr>
            <a:r>
              <a:rPr lang="en-US" sz="3600" dirty="0">
                <a:solidFill>
                  <a:srgbClr val="FF0000"/>
                </a:solidFill>
                <a:latin typeface="Roboto"/>
                <a:ea typeface="Roboto"/>
                <a:cs typeface="Roboto"/>
                <a:sym typeface="Roboto"/>
              </a:rPr>
              <a:t> </a:t>
            </a:r>
            <a:r>
              <a:rPr lang="ru-RU" sz="3200" dirty="0">
                <a:latin typeface="Roboto"/>
                <a:ea typeface="Roboto"/>
                <a:cs typeface="Roboto"/>
                <a:sym typeface="Roboto"/>
              </a:rPr>
              <a:t>не закончился ли срок авторских прав</a:t>
            </a:r>
            <a:endParaRPr lang="en-US" sz="3200" dirty="0">
              <a:latin typeface="Roboto"/>
              <a:ea typeface="Roboto"/>
              <a:cs typeface="Roboto"/>
              <a:sym typeface="Roboto"/>
            </a:endParaRPr>
          </a:p>
          <a:p>
            <a:pPr marL="0" indent="0">
              <a:spcBef>
                <a:spcPts val="1300"/>
              </a:spcBef>
              <a:buClr>
                <a:srgbClr val="31A31A"/>
              </a:buClr>
              <a:buSzPct val="77000"/>
              <a:buFont typeface="Roboto"/>
              <a:buChar char="•"/>
            </a:pPr>
            <a:r>
              <a:rPr lang="en-US" sz="3200" dirty="0">
                <a:solidFill>
                  <a:srgbClr val="31316D"/>
                </a:solidFill>
                <a:latin typeface="Roboto"/>
                <a:ea typeface="Roboto"/>
                <a:cs typeface="Roboto"/>
                <a:sym typeface="Roboto"/>
              </a:rPr>
              <a:t> </a:t>
            </a:r>
            <a:r>
              <a:rPr lang="ru-RU" sz="3200" dirty="0"/>
              <a:t>является ли произведение оригинальной версией или переработкой</a:t>
            </a:r>
            <a:endParaRPr lang="en-US" sz="3200" dirty="0">
              <a:solidFill>
                <a:srgbClr val="31316D"/>
              </a:solidFill>
              <a:latin typeface="Roboto"/>
              <a:ea typeface="Roboto"/>
              <a:cs typeface="Roboto"/>
              <a:sym typeface="Roboto"/>
            </a:endParaRPr>
          </a:p>
          <a:p>
            <a:pPr marL="0" indent="0">
              <a:lnSpc>
                <a:spcPct val="100000"/>
              </a:lnSpc>
              <a:spcBef>
                <a:spcPts val="1300"/>
              </a:spcBef>
              <a:buClr>
                <a:srgbClr val="31A31A"/>
              </a:buClr>
              <a:buSzPct val="77000"/>
              <a:buFont typeface="Roboto"/>
              <a:buChar char="•"/>
            </a:pPr>
            <a:r>
              <a:rPr lang="en-US" sz="3200" dirty="0">
                <a:solidFill>
                  <a:srgbClr val="31316D"/>
                </a:solidFill>
                <a:latin typeface="Roboto"/>
                <a:ea typeface="Roboto"/>
                <a:cs typeface="Roboto"/>
                <a:sym typeface="Roboto"/>
              </a:rPr>
              <a:t> </a:t>
            </a:r>
            <a:r>
              <a:rPr lang="ru-RU" sz="3200" dirty="0">
                <a:latin typeface="Roboto"/>
                <a:ea typeface="Roboto"/>
                <a:cs typeface="Roboto"/>
                <a:sym typeface="Roboto"/>
              </a:rPr>
              <a:t>наложенные авторские права на произведение и условия использования</a:t>
            </a:r>
            <a:endParaRPr lang="en-US" sz="3200" dirty="0">
              <a:latin typeface="Roboto"/>
              <a:ea typeface="Roboto"/>
              <a:cs typeface="Roboto"/>
              <a:sym typeface="Roboto"/>
            </a:endParaRPr>
          </a:p>
          <a:p>
            <a:pPr marL="0" indent="0">
              <a:spcBef>
                <a:spcPts val="1300"/>
              </a:spcBef>
              <a:buClr>
                <a:srgbClr val="31A31A"/>
              </a:buClr>
              <a:buSzPct val="77000"/>
              <a:buFont typeface="Roboto"/>
              <a:buChar char="•"/>
            </a:pPr>
            <a:r>
              <a:rPr lang="ru-RU" sz="3200" dirty="0"/>
              <a:t>не защищена ли работа каким-либо другим правом интеллектуальной собственности</a:t>
            </a:r>
            <a:endParaRPr lang="en-US" sz="3200" dirty="0">
              <a:solidFill>
                <a:srgbClr val="31316D"/>
              </a:solidFill>
              <a:latin typeface="Roboto"/>
              <a:ea typeface="Roboto"/>
              <a:cs typeface="Roboto"/>
              <a:sym typeface="Roboto"/>
            </a:endParaRPr>
          </a:p>
        </p:txBody>
      </p:sp>
    </p:spTree>
    <p:extLst>
      <p:ext uri="{BB962C8B-B14F-4D97-AF65-F5344CB8AC3E}">
        <p14:creationId xmlns:p14="http://schemas.microsoft.com/office/powerpoint/2010/main" val="129752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13795" y="1058779"/>
            <a:ext cx="10353761" cy="2085474"/>
          </a:xfrm>
        </p:spPr>
        <p:txBody>
          <a:bodyPr>
            <a:noAutofit/>
          </a:bodyPr>
          <a:lstStyle/>
          <a:p>
            <a:r>
              <a:rPr lang="ru-RU" sz="4400" dirty="0" smtClean="0"/>
              <a:t>Что такое </a:t>
            </a:r>
            <a:r>
              <a:rPr lang="ru-RU" sz="4800" dirty="0" smtClean="0"/>
              <a:t>авторское</a:t>
            </a:r>
            <a:r>
              <a:rPr lang="ru-RU" sz="4400" dirty="0" smtClean="0"/>
              <a:t> право?</a:t>
            </a:r>
            <a:endParaRPr lang="en-US" sz="4400" dirty="0"/>
          </a:p>
        </p:txBody>
      </p:sp>
      <p:sp>
        <p:nvSpPr>
          <p:cNvPr id="3" name="Pealkiri 1"/>
          <p:cNvSpPr txBox="1">
            <a:spLocks/>
          </p:cNvSpPr>
          <p:nvPr/>
        </p:nvSpPr>
        <p:spPr>
          <a:xfrm>
            <a:off x="833408" y="398584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t-EE" sz="5400" smtClean="0"/>
              <a:t>Copy + right</a:t>
            </a:r>
            <a:endParaRPr lang="en-US" sz="5400" dirty="0"/>
          </a:p>
        </p:txBody>
      </p:sp>
    </p:spTree>
    <p:extLst>
      <p:ext uri="{BB962C8B-B14F-4D97-AF65-F5344CB8AC3E}">
        <p14:creationId xmlns:p14="http://schemas.microsoft.com/office/powerpoint/2010/main" val="317502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876467" y="290679"/>
            <a:ext cx="6515100" cy="1143000"/>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5400" cap="none" dirty="0">
                <a:latin typeface="Roboto"/>
                <a:ea typeface="Roboto"/>
                <a:cs typeface="Roboto"/>
                <a:sym typeface="Roboto"/>
              </a:rPr>
              <a:t>Литература</a:t>
            </a:r>
            <a:endParaRPr lang="en-US" sz="5400" cap="none" dirty="0">
              <a:latin typeface="Roboto"/>
              <a:ea typeface="Roboto"/>
              <a:cs typeface="Roboto"/>
              <a:sym typeface="Roboto"/>
            </a:endParaRPr>
          </a:p>
        </p:txBody>
      </p:sp>
      <p:sp>
        <p:nvSpPr>
          <p:cNvPr id="469" name="Shape 469"/>
          <p:cNvSpPr txBox="1">
            <a:spLocks noGrp="1"/>
          </p:cNvSpPr>
          <p:nvPr>
            <p:ph type="body" idx="1"/>
          </p:nvPr>
        </p:nvSpPr>
        <p:spPr>
          <a:xfrm>
            <a:off x="1125035" y="1433679"/>
            <a:ext cx="10312985" cy="4525961"/>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31A31A"/>
              </a:buClr>
              <a:buSzPct val="25000"/>
              <a:buNone/>
            </a:pPr>
            <a:r>
              <a:rPr lang="en-US" sz="1600" dirty="0">
                <a:latin typeface="Roboto"/>
                <a:ea typeface="Roboto"/>
                <a:cs typeface="Roboto"/>
                <a:sym typeface="Roboto"/>
              </a:rPr>
              <a:t>Creative Commons Licenses http://www.creativecommons.org (18.08.2009)</a:t>
            </a:r>
          </a:p>
          <a:p>
            <a:pPr marL="342900" indent="-342900">
              <a:lnSpc>
                <a:spcPct val="100000"/>
              </a:lnSpc>
              <a:spcBef>
                <a:spcPts val="1300"/>
              </a:spcBef>
              <a:buClr>
                <a:srgbClr val="31A31A"/>
              </a:buClr>
              <a:buSzPct val="25000"/>
              <a:buNone/>
            </a:pPr>
            <a:r>
              <a:rPr lang="en-US" sz="1600" dirty="0">
                <a:latin typeface="Roboto"/>
                <a:ea typeface="Roboto"/>
                <a:cs typeface="Roboto"/>
                <a:sym typeface="Roboto"/>
              </a:rPr>
              <a:t>History of Creative Commons </a:t>
            </a:r>
            <a:r>
              <a:rPr lang="en-US" sz="1600" u="sng" dirty="0">
                <a:latin typeface="Roboto"/>
                <a:ea typeface="Roboto"/>
                <a:cs typeface="Roboto"/>
                <a:sym typeface="Roboto"/>
                <a:hlinkClick r:id="rId3"/>
              </a:rPr>
              <a:t>http://wiki.creativecommons.org/History</a:t>
            </a:r>
            <a:r>
              <a:rPr lang="en-US" sz="1600" dirty="0">
                <a:latin typeface="Roboto"/>
                <a:ea typeface="Roboto"/>
                <a:cs typeface="Roboto"/>
                <a:sym typeface="Roboto"/>
              </a:rPr>
              <a:t> (15.08.2009)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Põldoja</a:t>
            </a:r>
            <a:r>
              <a:rPr lang="en-US" sz="1600" dirty="0">
                <a:latin typeface="Roboto"/>
                <a:ea typeface="Roboto"/>
                <a:cs typeface="Roboto"/>
                <a:sym typeface="Roboto"/>
              </a:rPr>
              <a:t>, Hans, “</a:t>
            </a:r>
            <a:r>
              <a:rPr lang="en-US" sz="1600" dirty="0" err="1">
                <a:latin typeface="Roboto"/>
                <a:ea typeface="Roboto"/>
                <a:cs typeface="Roboto"/>
                <a:sym typeface="Roboto"/>
              </a:rPr>
              <a:t>Avatud</a:t>
            </a:r>
            <a:r>
              <a:rPr lang="en-US" sz="1600" dirty="0">
                <a:latin typeface="Roboto"/>
                <a:ea typeface="Roboto"/>
                <a:cs typeface="Roboto"/>
                <a:sym typeface="Roboto"/>
              </a:rPr>
              <a:t> </a:t>
            </a:r>
            <a:r>
              <a:rPr lang="en-US" sz="1600" dirty="0" err="1">
                <a:latin typeface="Roboto"/>
                <a:ea typeface="Roboto"/>
                <a:cs typeface="Roboto"/>
                <a:sym typeface="Roboto"/>
              </a:rPr>
              <a:t>sisulitsentsid</a:t>
            </a:r>
            <a:r>
              <a:rPr lang="en-US" sz="1600" dirty="0">
                <a:latin typeface="Roboto"/>
                <a:ea typeface="Roboto"/>
                <a:cs typeface="Roboto"/>
                <a:sym typeface="Roboto"/>
              </a:rPr>
              <a:t>” </a:t>
            </a:r>
            <a:r>
              <a:rPr lang="en-US" sz="1600" u="sng" dirty="0">
                <a:latin typeface="Roboto"/>
                <a:ea typeface="Roboto"/>
                <a:cs typeface="Roboto"/>
                <a:sym typeface="Roboto"/>
                <a:hlinkClick r:id="rId4"/>
              </a:rPr>
              <a:t>http://lemill.net/content/webpages/avatud-sisulitsentsid</a:t>
            </a:r>
            <a:r>
              <a:rPr lang="en-US" sz="1600" dirty="0">
                <a:latin typeface="Roboto"/>
                <a:ea typeface="Roboto"/>
                <a:cs typeface="Roboto"/>
                <a:sym typeface="Roboto"/>
              </a:rPr>
              <a:t> (17.08.2009)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Põldoja</a:t>
            </a:r>
            <a:r>
              <a:rPr lang="en-US" sz="1600" dirty="0">
                <a:latin typeface="Roboto"/>
                <a:ea typeface="Roboto"/>
                <a:cs typeface="Roboto"/>
                <a:sym typeface="Roboto"/>
              </a:rPr>
              <a:t>, Hans, “</a:t>
            </a:r>
            <a:r>
              <a:rPr lang="en-US" sz="1600" dirty="0" err="1">
                <a:latin typeface="Roboto"/>
                <a:ea typeface="Roboto"/>
                <a:cs typeface="Roboto"/>
                <a:sym typeface="Roboto"/>
              </a:rPr>
              <a:t>Avatud</a:t>
            </a:r>
            <a:r>
              <a:rPr lang="en-US" sz="1600" dirty="0">
                <a:latin typeface="Roboto"/>
                <a:ea typeface="Roboto"/>
                <a:cs typeface="Roboto"/>
                <a:sym typeface="Roboto"/>
              </a:rPr>
              <a:t> </a:t>
            </a:r>
            <a:r>
              <a:rPr lang="en-US" sz="1600" dirty="0" err="1">
                <a:latin typeface="Roboto"/>
                <a:ea typeface="Roboto"/>
                <a:cs typeface="Roboto"/>
                <a:sym typeface="Roboto"/>
              </a:rPr>
              <a:t>õppematerjalid</a:t>
            </a:r>
            <a:r>
              <a:rPr lang="en-US" sz="1600" dirty="0">
                <a:latin typeface="Roboto"/>
                <a:ea typeface="Roboto"/>
                <a:cs typeface="Roboto"/>
                <a:sym typeface="Roboto"/>
              </a:rPr>
              <a:t>” </a:t>
            </a:r>
            <a:r>
              <a:rPr lang="en-US" sz="1600" u="sng" dirty="0">
                <a:latin typeface="Roboto"/>
                <a:ea typeface="Roboto"/>
                <a:cs typeface="Roboto"/>
                <a:sym typeface="Roboto"/>
                <a:hlinkClick r:id="rId5"/>
              </a:rPr>
              <a:t>http://lemill.net/content/webpages/avatud-oppematerjalid</a:t>
            </a:r>
            <a:r>
              <a:rPr lang="en-US" sz="1600" dirty="0">
                <a:latin typeface="Roboto"/>
                <a:ea typeface="Roboto"/>
                <a:cs typeface="Roboto"/>
                <a:sym typeface="Roboto"/>
              </a:rPr>
              <a:t> (17.08.2009)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Põldoja</a:t>
            </a:r>
            <a:r>
              <a:rPr lang="en-US" sz="1600" dirty="0">
                <a:latin typeface="Roboto"/>
                <a:ea typeface="Roboto"/>
                <a:cs typeface="Roboto"/>
                <a:sym typeface="Roboto"/>
              </a:rPr>
              <a:t>, Hans, “</a:t>
            </a:r>
            <a:r>
              <a:rPr lang="en-US" sz="1600" dirty="0" err="1">
                <a:latin typeface="Roboto"/>
                <a:ea typeface="Roboto"/>
                <a:cs typeface="Roboto"/>
                <a:sym typeface="Roboto"/>
              </a:rPr>
              <a:t>Avatud</a:t>
            </a:r>
            <a:r>
              <a:rPr lang="en-US" sz="1600" dirty="0">
                <a:latin typeface="Roboto"/>
                <a:ea typeface="Roboto"/>
                <a:cs typeface="Roboto"/>
                <a:sym typeface="Roboto"/>
              </a:rPr>
              <a:t> </a:t>
            </a:r>
            <a:r>
              <a:rPr lang="en-US" sz="1600" dirty="0" err="1">
                <a:latin typeface="Roboto"/>
                <a:ea typeface="Roboto"/>
                <a:cs typeface="Roboto"/>
                <a:sym typeface="Roboto"/>
              </a:rPr>
              <a:t>õppematerjalide</a:t>
            </a:r>
            <a:r>
              <a:rPr lang="en-US" sz="1600" dirty="0">
                <a:latin typeface="Roboto"/>
                <a:ea typeface="Roboto"/>
                <a:cs typeface="Roboto"/>
                <a:sym typeface="Roboto"/>
              </a:rPr>
              <a:t> ja </a:t>
            </a:r>
            <a:r>
              <a:rPr lang="en-US" sz="1600" dirty="0" err="1">
                <a:latin typeface="Roboto"/>
                <a:ea typeface="Roboto"/>
                <a:cs typeface="Roboto"/>
                <a:sym typeface="Roboto"/>
              </a:rPr>
              <a:t>sisu</a:t>
            </a:r>
            <a:r>
              <a:rPr lang="en-US" sz="1600" dirty="0">
                <a:latin typeface="Roboto"/>
                <a:ea typeface="Roboto"/>
                <a:cs typeface="Roboto"/>
                <a:sym typeface="Roboto"/>
              </a:rPr>
              <a:t> </a:t>
            </a:r>
            <a:r>
              <a:rPr lang="en-US" sz="1600" dirty="0" err="1">
                <a:latin typeface="Roboto"/>
                <a:ea typeface="Roboto"/>
                <a:cs typeface="Roboto"/>
                <a:sym typeface="Roboto"/>
              </a:rPr>
              <a:t>kogud</a:t>
            </a:r>
            <a:r>
              <a:rPr lang="en-US" sz="1600" dirty="0">
                <a:latin typeface="Roboto"/>
                <a:ea typeface="Roboto"/>
                <a:cs typeface="Roboto"/>
                <a:sym typeface="Roboto"/>
              </a:rPr>
              <a:t>” </a:t>
            </a:r>
            <a:r>
              <a:rPr lang="en-US" sz="1600" u="sng" dirty="0">
                <a:latin typeface="Roboto"/>
                <a:ea typeface="Roboto"/>
                <a:cs typeface="Roboto"/>
                <a:sym typeface="Roboto"/>
                <a:hlinkClick r:id="rId6"/>
              </a:rPr>
              <a:t>http://lemill.net/content/webpages/avatud-oppematerjalide-ja-sisu-kogud</a:t>
            </a:r>
            <a:r>
              <a:rPr lang="en-US" sz="1600" dirty="0">
                <a:latin typeface="Roboto"/>
                <a:ea typeface="Roboto"/>
                <a:cs typeface="Roboto"/>
                <a:sym typeface="Roboto"/>
              </a:rPr>
              <a:t> (18.08.2009)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Põldoja</a:t>
            </a:r>
            <a:r>
              <a:rPr lang="en-US" sz="1600" dirty="0">
                <a:latin typeface="Roboto"/>
                <a:ea typeface="Roboto"/>
                <a:cs typeface="Roboto"/>
                <a:sym typeface="Roboto"/>
              </a:rPr>
              <a:t>, Hans, “</a:t>
            </a:r>
            <a:r>
              <a:rPr lang="en-US" sz="1600" dirty="0" err="1">
                <a:latin typeface="Roboto"/>
                <a:ea typeface="Roboto"/>
                <a:cs typeface="Roboto"/>
                <a:sym typeface="Roboto"/>
              </a:rPr>
              <a:t>Õppematerjalid</a:t>
            </a:r>
            <a:r>
              <a:rPr lang="en-US" sz="1600" dirty="0">
                <a:latin typeface="Roboto"/>
                <a:ea typeface="Roboto"/>
                <a:cs typeface="Roboto"/>
                <a:sym typeface="Roboto"/>
              </a:rPr>
              <a:t> ja </a:t>
            </a:r>
            <a:r>
              <a:rPr lang="en-US" sz="1600" dirty="0" err="1">
                <a:latin typeface="Roboto"/>
                <a:ea typeface="Roboto"/>
                <a:cs typeface="Roboto"/>
                <a:sym typeface="Roboto"/>
              </a:rPr>
              <a:t>autoriõigus</a:t>
            </a:r>
            <a:r>
              <a:rPr lang="en-US" sz="1600" dirty="0">
                <a:latin typeface="Roboto"/>
                <a:ea typeface="Roboto"/>
                <a:cs typeface="Roboto"/>
                <a:sym typeface="Roboto"/>
              </a:rPr>
              <a:t>” </a:t>
            </a:r>
            <a:r>
              <a:rPr lang="en-US" sz="1600" u="sng" dirty="0">
                <a:latin typeface="Roboto"/>
                <a:ea typeface="Roboto"/>
                <a:cs typeface="Roboto"/>
                <a:sym typeface="Roboto"/>
                <a:hlinkClick r:id="rId7"/>
              </a:rPr>
              <a:t>http://lemill.net/content/webpages/oppematerjalid-ja-autorioigus-2</a:t>
            </a:r>
            <a:r>
              <a:rPr lang="en-US" sz="1600" dirty="0">
                <a:latin typeface="Roboto"/>
                <a:ea typeface="Roboto"/>
                <a:cs typeface="Roboto"/>
                <a:sym typeface="Roboto"/>
              </a:rPr>
              <a:t> (17.08.2009)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Põldsaar</a:t>
            </a:r>
            <a:r>
              <a:rPr lang="en-US" sz="1600" dirty="0">
                <a:latin typeface="Roboto"/>
                <a:ea typeface="Roboto"/>
                <a:cs typeface="Roboto"/>
                <a:sym typeface="Roboto"/>
              </a:rPr>
              <a:t> Eve, “Creative Commons ja </a:t>
            </a:r>
            <a:r>
              <a:rPr lang="en-US" sz="1600" dirty="0" err="1">
                <a:latin typeface="Roboto"/>
                <a:ea typeface="Roboto"/>
                <a:cs typeface="Roboto"/>
                <a:sym typeface="Roboto"/>
              </a:rPr>
              <a:t>selle</a:t>
            </a:r>
            <a:r>
              <a:rPr lang="en-US" sz="1600" dirty="0">
                <a:latin typeface="Roboto"/>
                <a:ea typeface="Roboto"/>
                <a:cs typeface="Roboto"/>
                <a:sym typeface="Roboto"/>
              </a:rPr>
              <a:t> </a:t>
            </a:r>
            <a:r>
              <a:rPr lang="en-US" sz="1600" dirty="0" err="1">
                <a:latin typeface="Roboto"/>
                <a:ea typeface="Roboto"/>
                <a:cs typeface="Roboto"/>
                <a:sym typeface="Roboto"/>
              </a:rPr>
              <a:t>võimalus</a:t>
            </a:r>
            <a:r>
              <a:rPr lang="en-US" sz="1600" dirty="0">
                <a:latin typeface="Roboto"/>
                <a:ea typeface="Roboto"/>
                <a:cs typeface="Roboto"/>
                <a:sym typeface="Roboto"/>
              </a:rPr>
              <a:t> </a:t>
            </a:r>
            <a:r>
              <a:rPr lang="en-US" sz="1600" dirty="0" err="1">
                <a:latin typeface="Roboto"/>
                <a:ea typeface="Roboto"/>
                <a:cs typeface="Roboto"/>
                <a:sym typeface="Roboto"/>
              </a:rPr>
              <a:t>Eestis</a:t>
            </a:r>
            <a:r>
              <a:rPr lang="en-US" sz="1600" dirty="0">
                <a:latin typeface="Roboto"/>
                <a:ea typeface="Roboto"/>
                <a:cs typeface="Roboto"/>
                <a:sym typeface="Roboto"/>
              </a:rPr>
              <a:t>”. </a:t>
            </a:r>
            <a:r>
              <a:rPr lang="en-US" sz="1600" dirty="0" err="1">
                <a:latin typeface="Roboto"/>
                <a:ea typeface="Roboto"/>
                <a:cs typeface="Roboto"/>
                <a:sym typeface="Roboto"/>
              </a:rPr>
              <a:t>Magistritöö</a:t>
            </a:r>
            <a:r>
              <a:rPr lang="en-US" sz="1600" dirty="0">
                <a:latin typeface="Roboto"/>
                <a:ea typeface="Roboto"/>
                <a:cs typeface="Roboto"/>
                <a:sym typeface="Roboto"/>
              </a:rPr>
              <a:t>. </a:t>
            </a:r>
            <a:r>
              <a:rPr lang="en-US" sz="1600" dirty="0" err="1">
                <a:latin typeface="Roboto"/>
                <a:ea typeface="Roboto"/>
                <a:cs typeface="Roboto"/>
                <a:sym typeface="Roboto"/>
              </a:rPr>
              <a:t>Tallinna</a:t>
            </a:r>
            <a:r>
              <a:rPr lang="en-US" sz="1600" dirty="0">
                <a:latin typeface="Roboto"/>
                <a:ea typeface="Roboto"/>
                <a:cs typeface="Roboto"/>
                <a:sym typeface="Roboto"/>
              </a:rPr>
              <a:t> </a:t>
            </a:r>
            <a:r>
              <a:rPr lang="en-US" sz="1600" dirty="0" err="1">
                <a:latin typeface="Roboto"/>
                <a:ea typeface="Roboto"/>
                <a:cs typeface="Roboto"/>
                <a:sym typeface="Roboto"/>
              </a:rPr>
              <a:t>Ülikool</a:t>
            </a:r>
            <a:r>
              <a:rPr lang="en-US" sz="1600" dirty="0">
                <a:latin typeface="Roboto"/>
                <a:ea typeface="Roboto"/>
                <a:cs typeface="Roboto"/>
                <a:sym typeface="Roboto"/>
              </a:rPr>
              <a:t>, </a:t>
            </a:r>
            <a:r>
              <a:rPr lang="en-US" sz="1600" dirty="0" err="1">
                <a:latin typeface="Roboto"/>
                <a:ea typeface="Roboto"/>
                <a:cs typeface="Roboto"/>
                <a:sym typeface="Roboto"/>
              </a:rPr>
              <a:t>riigiteaduste</a:t>
            </a:r>
            <a:r>
              <a:rPr lang="en-US" sz="1600" dirty="0">
                <a:latin typeface="Roboto"/>
                <a:ea typeface="Roboto"/>
                <a:cs typeface="Roboto"/>
                <a:sym typeface="Roboto"/>
              </a:rPr>
              <a:t> </a:t>
            </a:r>
            <a:r>
              <a:rPr lang="en-US" sz="1600" dirty="0" err="1">
                <a:latin typeface="Roboto"/>
                <a:ea typeface="Roboto"/>
                <a:cs typeface="Roboto"/>
                <a:sym typeface="Roboto"/>
              </a:rPr>
              <a:t>instituut</a:t>
            </a:r>
            <a:r>
              <a:rPr lang="en-US" sz="1600" dirty="0">
                <a:latin typeface="Roboto"/>
                <a:ea typeface="Roboto"/>
                <a:cs typeface="Roboto"/>
                <a:sym typeface="Roboto"/>
              </a:rPr>
              <a:t>, Tallinn, 2009</a:t>
            </a:r>
          </a:p>
          <a:p>
            <a:pPr marL="342900" indent="-342900">
              <a:lnSpc>
                <a:spcPct val="100000"/>
              </a:lnSpc>
              <a:spcBef>
                <a:spcPts val="1300"/>
              </a:spcBef>
              <a:buClr>
                <a:srgbClr val="31A31A"/>
              </a:buClr>
              <a:buSzPct val="25000"/>
              <a:buNone/>
            </a:pPr>
            <a:r>
              <a:rPr lang="en-US" sz="1600" dirty="0" err="1">
                <a:latin typeface="Roboto"/>
                <a:ea typeface="Roboto"/>
                <a:cs typeface="Roboto"/>
                <a:sym typeface="Roboto"/>
              </a:rPr>
              <a:t>Vaba</a:t>
            </a:r>
            <a:r>
              <a:rPr lang="en-US" sz="1600" dirty="0">
                <a:latin typeface="Roboto"/>
                <a:ea typeface="Roboto"/>
                <a:cs typeface="Roboto"/>
                <a:sym typeface="Roboto"/>
              </a:rPr>
              <a:t> </a:t>
            </a:r>
            <a:r>
              <a:rPr lang="en-US" sz="1600" dirty="0" err="1">
                <a:latin typeface="Roboto"/>
                <a:ea typeface="Roboto"/>
                <a:cs typeface="Roboto"/>
                <a:sym typeface="Roboto"/>
              </a:rPr>
              <a:t>tarkvara</a:t>
            </a:r>
            <a:r>
              <a:rPr lang="en-US" sz="1600" dirty="0">
                <a:latin typeface="Roboto"/>
                <a:ea typeface="Roboto"/>
                <a:cs typeface="Roboto"/>
                <a:sym typeface="Roboto"/>
              </a:rPr>
              <a:t> </a:t>
            </a:r>
            <a:r>
              <a:rPr lang="en-US" sz="1600" dirty="0" err="1">
                <a:latin typeface="Roboto"/>
                <a:ea typeface="Roboto"/>
                <a:cs typeface="Roboto"/>
                <a:sym typeface="Roboto"/>
              </a:rPr>
              <a:t>õiguslik</a:t>
            </a:r>
            <a:r>
              <a:rPr lang="en-US" sz="1600" dirty="0">
                <a:latin typeface="Roboto"/>
                <a:ea typeface="Roboto"/>
                <a:cs typeface="Roboto"/>
                <a:sym typeface="Roboto"/>
              </a:rPr>
              <a:t> </a:t>
            </a:r>
            <a:r>
              <a:rPr lang="en-US" sz="1600" dirty="0" err="1">
                <a:latin typeface="Roboto"/>
                <a:ea typeface="Roboto"/>
                <a:cs typeface="Roboto"/>
                <a:sym typeface="Roboto"/>
              </a:rPr>
              <a:t>taust</a:t>
            </a:r>
            <a:r>
              <a:rPr lang="en-US" sz="1600" dirty="0">
                <a:latin typeface="Roboto"/>
                <a:ea typeface="Roboto"/>
                <a:cs typeface="Roboto"/>
                <a:sym typeface="Roboto"/>
              </a:rPr>
              <a:t>: </a:t>
            </a:r>
            <a:r>
              <a:rPr lang="en-US" sz="1600" u="sng" dirty="0">
                <a:latin typeface="Roboto"/>
                <a:ea typeface="Roboto"/>
                <a:cs typeface="Roboto"/>
                <a:sym typeface="Roboto"/>
                <a:hlinkClick r:id="rId8"/>
              </a:rPr>
              <a:t>http://wiki.kakupesa.net/</a:t>
            </a:r>
            <a:r>
              <a:rPr lang="en-US" sz="1600" u="sng" dirty="0" err="1">
                <a:latin typeface="Roboto"/>
                <a:ea typeface="Roboto"/>
                <a:cs typeface="Roboto"/>
                <a:sym typeface="Roboto"/>
                <a:hlinkClick r:id="rId8"/>
              </a:rPr>
              <a:t>index.php</a:t>
            </a:r>
            <a:r>
              <a:rPr lang="en-US" sz="1600" u="sng" dirty="0">
                <a:latin typeface="Roboto"/>
                <a:ea typeface="Roboto"/>
                <a:cs typeface="Roboto"/>
                <a:sym typeface="Roboto"/>
                <a:hlinkClick r:id="rId8"/>
              </a:rPr>
              <a:t>/</a:t>
            </a:r>
            <a:r>
              <a:rPr lang="en-US" sz="1600" u="sng" dirty="0" err="1">
                <a:latin typeface="Roboto"/>
                <a:ea typeface="Roboto"/>
                <a:cs typeface="Roboto"/>
                <a:sym typeface="Roboto"/>
                <a:hlinkClick r:id="rId8"/>
              </a:rPr>
              <a:t>Vaba_tarkvara_õiguslik_taust</a:t>
            </a:r>
            <a:r>
              <a:rPr lang="en-US" sz="1600" dirty="0">
                <a:latin typeface="Roboto"/>
                <a:ea typeface="Roboto"/>
                <a:cs typeface="Roboto"/>
                <a:sym typeface="Roboto"/>
              </a:rPr>
              <a:t> (15.08.2009)</a:t>
            </a:r>
          </a:p>
          <a:p>
            <a:pPr marL="342900" indent="-342900">
              <a:lnSpc>
                <a:spcPct val="100000"/>
              </a:lnSpc>
              <a:spcBef>
                <a:spcPts val="1300"/>
              </a:spcBef>
              <a:buClr>
                <a:srgbClr val="31A31A"/>
              </a:buClr>
              <a:buSzPct val="25000"/>
              <a:buNone/>
            </a:pPr>
            <a:r>
              <a:rPr lang="en-US" sz="1600" u="sng" dirty="0">
                <a:latin typeface="Roboto"/>
                <a:ea typeface="Roboto"/>
                <a:cs typeface="Roboto"/>
                <a:sym typeface="Roboto"/>
                <a:hlinkClick r:id="rId9"/>
              </a:rPr>
              <a:t>http://www.creativecommons.ee/</a:t>
            </a:r>
          </a:p>
          <a:p>
            <a:pPr marL="342900" indent="-342900">
              <a:lnSpc>
                <a:spcPct val="100000"/>
              </a:lnSpc>
              <a:spcBef>
                <a:spcPts val="1300"/>
              </a:spcBef>
              <a:buClr>
                <a:srgbClr val="31A31A"/>
              </a:buClr>
              <a:buSzPct val="25000"/>
              <a:buNone/>
            </a:pPr>
            <a:endParaRPr sz="1600" dirty="0">
              <a:latin typeface="Roboto"/>
              <a:ea typeface="Roboto"/>
              <a:cs typeface="Roboto"/>
              <a:sym typeface="Roboto"/>
            </a:endParaRPr>
          </a:p>
          <a:p>
            <a:pPr marL="342900" indent="-342900">
              <a:lnSpc>
                <a:spcPct val="100000"/>
              </a:lnSpc>
              <a:spcBef>
                <a:spcPts val="1300"/>
              </a:spcBef>
              <a:buClr>
                <a:srgbClr val="31A31A"/>
              </a:buClr>
              <a:buSzPct val="25000"/>
              <a:buNone/>
            </a:pPr>
            <a:endParaRPr sz="1600" dirty="0">
              <a:latin typeface="Roboto"/>
              <a:ea typeface="Roboto"/>
              <a:cs typeface="Roboto"/>
              <a:sym typeface="Roboto"/>
            </a:endParaRPr>
          </a:p>
          <a:p>
            <a:pPr marL="342900" indent="-342900">
              <a:spcBef>
                <a:spcPts val="1363"/>
              </a:spcBef>
              <a:buSzPct val="25000"/>
              <a:buNone/>
            </a:pPr>
            <a:endParaRPr sz="1600" dirty="0">
              <a:latin typeface="Roboto"/>
              <a:ea typeface="Roboto"/>
              <a:cs typeface="Roboto"/>
              <a:sym typeface="Roboto"/>
            </a:endParaRPr>
          </a:p>
        </p:txBody>
      </p:sp>
    </p:spTree>
    <p:extLst>
      <p:ext uri="{BB962C8B-B14F-4D97-AF65-F5344CB8AC3E}">
        <p14:creationId xmlns:p14="http://schemas.microsoft.com/office/powerpoint/2010/main" val="390268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1884948" y="1459832"/>
            <a:ext cx="7772400" cy="1470024"/>
          </a:xfrm>
          <a:prstGeom prst="rect">
            <a:avLst/>
          </a:prstGeom>
          <a:noFill/>
          <a:ln>
            <a:noFill/>
          </a:ln>
        </p:spPr>
        <p:txBody>
          <a:bodyPr vert="horz" lIns="91425" tIns="45700" rIns="91425" bIns="45700" rtlCol="0" anchor="t" anchorCtr="0">
            <a:noAutofit/>
          </a:bodyPr>
          <a:lstStyle/>
          <a:p>
            <a:pPr algn="l">
              <a:lnSpc>
                <a:spcPct val="100000"/>
              </a:lnSpc>
              <a:spcBef>
                <a:spcPts val="0"/>
              </a:spcBef>
              <a:buClr>
                <a:srgbClr val="31316D"/>
              </a:buClr>
              <a:buSzPct val="25000"/>
            </a:pPr>
            <a:r>
              <a:rPr lang="ru-RU" sz="4400" b="0" cap="none" dirty="0">
                <a:latin typeface="Roboto"/>
                <a:ea typeface="Roboto"/>
                <a:cs typeface="Roboto"/>
                <a:sym typeface="Roboto"/>
              </a:rPr>
              <a:t>Уважайте автора</a:t>
            </a:r>
            <a:r>
              <a:rPr lang="en-US" sz="4400" b="0" cap="none" dirty="0">
                <a:latin typeface="Roboto"/>
                <a:ea typeface="Roboto"/>
                <a:cs typeface="Roboto"/>
                <a:sym typeface="Roboto"/>
              </a:rPr>
              <a:t>– </a:t>
            </a:r>
            <a:br>
              <a:rPr lang="en-US" sz="4400" b="0" cap="none" dirty="0">
                <a:latin typeface="Roboto"/>
                <a:ea typeface="Roboto"/>
                <a:cs typeface="Roboto"/>
                <a:sym typeface="Roboto"/>
              </a:rPr>
            </a:br>
            <a:r>
              <a:rPr lang="ru-RU" sz="4400" b="0" cap="none" dirty="0">
                <a:latin typeface="Roboto"/>
                <a:ea typeface="Roboto"/>
                <a:cs typeface="Roboto"/>
                <a:sym typeface="Roboto"/>
              </a:rPr>
              <a:t>все мы являемся авторами</a:t>
            </a:r>
            <a:r>
              <a:rPr lang="en-US" sz="4400" b="0" cap="none" dirty="0">
                <a:latin typeface="Roboto"/>
                <a:ea typeface="Roboto"/>
                <a:cs typeface="Roboto"/>
                <a:sym typeface="Roboto"/>
              </a:rPr>
              <a:t>!</a:t>
            </a:r>
          </a:p>
        </p:txBody>
      </p:sp>
    </p:spTree>
    <p:extLst>
      <p:ext uri="{BB962C8B-B14F-4D97-AF65-F5344CB8AC3E}">
        <p14:creationId xmlns:p14="http://schemas.microsoft.com/office/powerpoint/2010/main" val="305345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smtClean="0"/>
              <a:t>Из истории авторского права</a:t>
            </a:r>
            <a:endParaRPr lang="en-US" dirty="0"/>
          </a:p>
        </p:txBody>
      </p:sp>
      <p:sp>
        <p:nvSpPr>
          <p:cNvPr id="3" name="Sisu kohatäide 2"/>
          <p:cNvSpPr>
            <a:spLocks noGrp="1"/>
          </p:cNvSpPr>
          <p:nvPr>
            <p:ph idx="1"/>
          </p:nvPr>
        </p:nvSpPr>
        <p:spPr>
          <a:xfrm>
            <a:off x="583286" y="1620252"/>
            <a:ext cx="11014777" cy="4351337"/>
          </a:xfrm>
        </p:spPr>
        <p:txBody>
          <a:bodyPr>
            <a:noAutofit/>
          </a:bodyPr>
          <a:lstStyle/>
          <a:p>
            <a:pPr marL="531813" indent="-531813">
              <a:lnSpc>
                <a:spcPct val="150000"/>
              </a:lnSpc>
              <a:buFont typeface="Wingdings" panose="05000000000000000000" pitchFamily="2" charset="2"/>
              <a:buChar char="v"/>
            </a:pPr>
            <a:r>
              <a:rPr lang="ru-RU" sz="2800" dirty="0" smtClean="0"/>
              <a:t>Лицензия на печатное издание </a:t>
            </a:r>
            <a:r>
              <a:rPr lang="en-US" sz="2800" dirty="0" smtClean="0"/>
              <a:t>(15</a:t>
            </a:r>
            <a:r>
              <a:rPr lang="ru-RU" sz="2800" dirty="0" smtClean="0"/>
              <a:t> и</a:t>
            </a:r>
            <a:r>
              <a:rPr lang="en-US" sz="2800" dirty="0" smtClean="0"/>
              <a:t> </a:t>
            </a:r>
            <a:r>
              <a:rPr lang="en-US" sz="2800" dirty="0"/>
              <a:t>16 </a:t>
            </a:r>
            <a:r>
              <a:rPr lang="ru-RU" sz="2800" dirty="0" smtClean="0"/>
              <a:t>век</a:t>
            </a:r>
            <a:r>
              <a:rPr lang="en-US" sz="2800" dirty="0" smtClean="0"/>
              <a:t>) </a:t>
            </a:r>
            <a:endParaRPr lang="ru-RU" sz="2800" dirty="0" smtClean="0"/>
          </a:p>
          <a:p>
            <a:pPr marL="531813" indent="-531813">
              <a:lnSpc>
                <a:spcPct val="150000"/>
              </a:lnSpc>
              <a:buFont typeface="Wingdings" panose="05000000000000000000" pitchFamily="2" charset="2"/>
              <a:buChar char="v"/>
            </a:pPr>
            <a:r>
              <a:rPr lang="ru-RU" sz="2800" dirty="0" err="1" smtClean="0"/>
              <a:t>Стату́т</a:t>
            </a:r>
            <a:r>
              <a:rPr lang="ru-RU" sz="2800" dirty="0" smtClean="0"/>
              <a:t> </a:t>
            </a:r>
            <a:r>
              <a:rPr lang="ru-RU" sz="2800" dirty="0" err="1"/>
              <a:t>короле́вы</a:t>
            </a:r>
            <a:r>
              <a:rPr lang="ru-RU" sz="2800" dirty="0"/>
              <a:t> </a:t>
            </a:r>
            <a:r>
              <a:rPr lang="ru-RU" sz="2800" dirty="0" err="1"/>
              <a:t>А́нны</a:t>
            </a:r>
            <a:r>
              <a:rPr lang="ru-RU" sz="2800" dirty="0"/>
              <a:t> — закон о правах авторов и </a:t>
            </a:r>
            <a:r>
              <a:rPr lang="ru-RU" sz="2800" dirty="0" smtClean="0"/>
              <a:t>книгоиздателей </a:t>
            </a:r>
            <a:r>
              <a:rPr lang="en-US" sz="2800" dirty="0" smtClean="0"/>
              <a:t>(</a:t>
            </a:r>
            <a:r>
              <a:rPr lang="en-US" sz="2800" dirty="0"/>
              <a:t>1710, </a:t>
            </a:r>
            <a:r>
              <a:rPr lang="ru-RU" sz="2800" dirty="0"/>
              <a:t>Великобритания</a:t>
            </a:r>
            <a:r>
              <a:rPr lang="en-US" sz="2800" dirty="0"/>
              <a:t>) </a:t>
            </a:r>
            <a:endParaRPr lang="ru-RU" sz="2800" dirty="0"/>
          </a:p>
          <a:p>
            <a:pPr marL="531813" indent="-531813">
              <a:lnSpc>
                <a:spcPct val="150000"/>
              </a:lnSpc>
              <a:buFont typeface="Wingdings" panose="05000000000000000000" pitchFamily="2" charset="2"/>
              <a:buChar char="v"/>
            </a:pPr>
            <a:r>
              <a:rPr lang="ru-RU" altLang="en-US" sz="2800" dirty="0"/>
              <a:t>Бернская конвенция об охране литературных и художественных произведений </a:t>
            </a:r>
            <a:r>
              <a:rPr lang="en-US" sz="2800" dirty="0"/>
              <a:t>(1886, </a:t>
            </a:r>
            <a:r>
              <a:rPr lang="ru-RU" sz="2800" dirty="0"/>
              <a:t>последняя </a:t>
            </a:r>
            <a:r>
              <a:rPr lang="en-US" sz="2800" dirty="0"/>
              <a:t> </a:t>
            </a:r>
            <a:r>
              <a:rPr lang="ru-RU" sz="2800" dirty="0"/>
              <a:t>измененная версия </a:t>
            </a:r>
            <a:r>
              <a:rPr lang="en-US" sz="2800" dirty="0"/>
              <a:t>197</a:t>
            </a:r>
            <a:r>
              <a:rPr lang="ru-RU" sz="2800" dirty="0"/>
              <a:t>9</a:t>
            </a:r>
            <a:r>
              <a:rPr lang="en-US" sz="2800" dirty="0"/>
              <a:t>) </a:t>
            </a:r>
            <a:endParaRPr lang="ru-RU" sz="2800" dirty="0"/>
          </a:p>
          <a:p>
            <a:pPr marL="531813" indent="-531813">
              <a:lnSpc>
                <a:spcPct val="150000"/>
              </a:lnSpc>
              <a:buFont typeface="Wingdings" panose="05000000000000000000" pitchFamily="2" charset="2"/>
              <a:buChar char="v"/>
            </a:pPr>
            <a:r>
              <a:rPr lang="ru-RU" sz="2800" dirty="0" smtClean="0"/>
              <a:t>Закон об авторском праве </a:t>
            </a:r>
            <a:r>
              <a:rPr lang="en-US" sz="2800" dirty="0" smtClean="0"/>
              <a:t>(1992</a:t>
            </a:r>
            <a:r>
              <a:rPr lang="en-US" sz="2800" dirty="0"/>
              <a:t>)</a:t>
            </a: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767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ru-RU" sz="4000" dirty="0" smtClean="0"/>
              <a:t>Закон об авторском праве</a:t>
            </a:r>
            <a:endParaRPr lang="en-US" sz="4000" dirty="0"/>
          </a:p>
        </p:txBody>
      </p:sp>
      <p:pic>
        <p:nvPicPr>
          <p:cNvPr id="3" name="Pilt 2" descr="¡Por dios, Carlos! ¡Trata de copiarlo! | Cuentos Cuántic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524" y="2411354"/>
            <a:ext cx="4046869" cy="1892690"/>
          </a:xfrm>
          <a:prstGeom prst="rect">
            <a:avLst/>
          </a:prstGeom>
        </p:spPr>
      </p:pic>
    </p:spTree>
    <p:extLst>
      <p:ext uri="{BB962C8B-B14F-4D97-AF65-F5344CB8AC3E}">
        <p14:creationId xmlns:p14="http://schemas.microsoft.com/office/powerpoint/2010/main" val="20386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26045" y="336884"/>
            <a:ext cx="10353761" cy="1326321"/>
          </a:xfrm>
        </p:spPr>
        <p:txBody>
          <a:bodyPr/>
          <a:lstStyle/>
          <a:p>
            <a:r>
              <a:rPr lang="ru-RU" altLang="en-US" dirty="0">
                <a:latin typeface="inherit"/>
              </a:rPr>
              <a:t>Защищенные произведения </a:t>
            </a:r>
            <a:endParaRPr lang="en-US" dirty="0"/>
          </a:p>
        </p:txBody>
      </p:sp>
      <p:sp>
        <p:nvSpPr>
          <p:cNvPr id="4" name="Rectangle 1"/>
          <p:cNvSpPr>
            <a:spLocks noGrp="1" noChangeArrowheads="1"/>
          </p:cNvSpPr>
          <p:nvPr>
            <p:ph idx="1"/>
          </p:nvPr>
        </p:nvSpPr>
        <p:spPr bwMode="auto">
          <a:xfrm>
            <a:off x="711541" y="1535512"/>
            <a:ext cx="10782767" cy="4996240"/>
          </a:xfrm>
          <a:prstGeom prst="rect">
            <a:avLst/>
          </a:prstGeom>
          <a:noFill/>
          <a:ln>
            <a:noFill/>
          </a:ln>
          <a:effectLst/>
          <a:extLst/>
        </p:spPr>
        <p:txBody>
          <a:bodyPr vert="horz" wrap="square" lIns="0" tIns="0" rIns="0" bIns="0" numCol="1" anchor="ctr" anchorCtr="0" compatLnSpc="1">
            <a:prstTxWarp prst="textNoShape">
              <a:avLst/>
            </a:prstTxWarp>
            <a:spAutoFit/>
          </a:bodyPr>
          <a:lstStyle/>
          <a:p>
            <a:pPr marL="531813" indent="-531813" fontAlgn="base">
              <a:lnSpc>
                <a:spcPct val="100000"/>
              </a:lnSpc>
              <a:spcAft>
                <a:spcPct val="0"/>
              </a:spcAft>
              <a:buFont typeface="Wingdings" panose="05000000000000000000" pitchFamily="2" charset="2"/>
              <a:buChar char="v"/>
            </a:pPr>
            <a:r>
              <a:rPr lang="ru-RU" altLang="en-US" sz="2800" dirty="0" smtClean="0"/>
              <a:t>Авторское </a:t>
            </a:r>
            <a:r>
              <a:rPr lang="ru-RU" altLang="en-US" sz="2800" dirty="0"/>
              <a:t>право защищает литературные, художественные и научные </a:t>
            </a:r>
            <a:r>
              <a:rPr lang="ru-RU" altLang="en-US" sz="2800" dirty="0" smtClean="0"/>
              <a:t>произведения </a:t>
            </a:r>
            <a:endParaRPr lang="ru-RU" altLang="en-US" sz="2800" dirty="0"/>
          </a:p>
          <a:p>
            <a:pPr marL="531813" indent="-531813" fontAlgn="base">
              <a:lnSpc>
                <a:spcPct val="100000"/>
              </a:lnSpc>
              <a:spcAft>
                <a:spcPct val="0"/>
              </a:spcAft>
              <a:buFont typeface="Wingdings" panose="05000000000000000000" pitchFamily="2" charset="2"/>
              <a:buChar char="v"/>
            </a:pPr>
            <a:r>
              <a:rPr lang="ru-RU" altLang="en-US" sz="2800" dirty="0" smtClean="0"/>
              <a:t>Произведением </a:t>
            </a:r>
            <a:r>
              <a:rPr lang="ru-RU" altLang="en-US" sz="2800" dirty="0"/>
              <a:t>считается </a:t>
            </a:r>
            <a:r>
              <a:rPr lang="ru-RU" altLang="en-US" sz="2800" dirty="0" smtClean="0"/>
              <a:t>любой оригинал результата работы, </a:t>
            </a:r>
            <a:r>
              <a:rPr lang="ru-RU" altLang="en-US" sz="2800" dirty="0"/>
              <a:t>выраженным в той или иной форме, </a:t>
            </a:r>
            <a:r>
              <a:rPr lang="ru-RU" altLang="en-US" sz="2800" dirty="0" smtClean="0"/>
              <a:t>воспринимаемый </a:t>
            </a:r>
            <a:r>
              <a:rPr lang="ru-RU" altLang="en-US" sz="2800" dirty="0"/>
              <a:t>и </a:t>
            </a:r>
            <a:r>
              <a:rPr lang="ru-RU" altLang="en-US" sz="2800" dirty="0" smtClean="0"/>
              <a:t>воспроизведенный </a:t>
            </a:r>
            <a:r>
              <a:rPr lang="ru-RU" altLang="en-US" sz="2800" dirty="0"/>
              <a:t>в этой форме, либо непосредственно, либо с помощью некоторых технических средств. </a:t>
            </a:r>
          </a:p>
          <a:p>
            <a:pPr marL="531813" indent="-531813" fontAlgn="base">
              <a:lnSpc>
                <a:spcPct val="100000"/>
              </a:lnSpc>
              <a:spcAft>
                <a:spcPct val="0"/>
              </a:spcAft>
              <a:buFont typeface="Wingdings" panose="05000000000000000000" pitchFamily="2" charset="2"/>
              <a:buChar char="v"/>
            </a:pPr>
            <a:r>
              <a:rPr lang="ru-RU" altLang="en-US" sz="2800" dirty="0" smtClean="0"/>
              <a:t>Закон об авторском праве  определяет 23 </a:t>
            </a:r>
            <a:r>
              <a:rPr lang="ru-RU" altLang="en-US" sz="2800" dirty="0"/>
              <a:t>вида работ, включая </a:t>
            </a:r>
            <a:r>
              <a:rPr lang="ru-RU" altLang="en-US" sz="2800" dirty="0" smtClean="0"/>
              <a:t>вымысел, </a:t>
            </a:r>
            <a:r>
              <a:rPr lang="ru-RU" altLang="en-US" sz="2800" dirty="0"/>
              <a:t>научные работы, компьютерные программы, устные произведения (рефераты и лекции), музыкальные произведения, аудиовизуальные произведения, фотоработы, картографические произведения, стандарты и т. д. </a:t>
            </a:r>
            <a:endParaRPr kumimoji="0" lang="ru-R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862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44379" y="62025"/>
            <a:ext cx="11790945" cy="1325562"/>
          </a:xfrm>
        </p:spPr>
        <p:txBody>
          <a:bodyPr>
            <a:normAutofit/>
          </a:bodyPr>
          <a:lstStyle/>
          <a:p>
            <a:r>
              <a:rPr lang="ru-RU" sz="3600" dirty="0" smtClean="0"/>
              <a:t>Закон</a:t>
            </a:r>
            <a:r>
              <a:rPr lang="ru-RU" sz="4000" dirty="0" smtClean="0"/>
              <a:t> </a:t>
            </a:r>
            <a:r>
              <a:rPr lang="ru-RU" sz="3600" dirty="0" smtClean="0"/>
              <a:t>об авторском праве не распространяется на …</a:t>
            </a:r>
            <a:endParaRPr lang="en-US" sz="3600" dirty="0"/>
          </a:p>
        </p:txBody>
      </p:sp>
      <p:sp>
        <p:nvSpPr>
          <p:cNvPr id="3" name="Sisu kohatäide 2"/>
          <p:cNvSpPr>
            <a:spLocks noGrp="1"/>
          </p:cNvSpPr>
          <p:nvPr>
            <p:ph idx="1"/>
          </p:nvPr>
        </p:nvSpPr>
        <p:spPr>
          <a:xfrm>
            <a:off x="267475" y="1179039"/>
            <a:ext cx="11812163" cy="5029200"/>
          </a:xfrm>
        </p:spPr>
        <p:txBody>
          <a:bodyPr>
            <a:noAutofit/>
          </a:bodyPr>
          <a:lstStyle/>
          <a:p>
            <a:pPr marL="531813" lvl="0" indent="-531813" fontAlgn="base">
              <a:lnSpc>
                <a:spcPct val="100000"/>
              </a:lnSpc>
              <a:spcAft>
                <a:spcPct val="0"/>
              </a:spcAft>
              <a:buFont typeface="Wingdings" panose="05000000000000000000" pitchFamily="2" charset="2"/>
              <a:buChar char="v"/>
            </a:pPr>
            <a:r>
              <a:rPr lang="ru-RU" altLang="en-US" sz="2800" dirty="0" smtClean="0"/>
              <a:t>идеи, формы, понятия, теории, методы и т. д.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народный фольклор;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законодательные и административные документы и их официальные переводы;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судебные решения и их официальные переводы;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официальные национальные символы и символику организации;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ежедневные новости;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факты и данные; </a:t>
            </a:r>
            <a:endParaRPr lang="et-EE" altLang="en-US" sz="2800" dirty="0" smtClean="0"/>
          </a:p>
          <a:p>
            <a:pPr marL="531813" lvl="0" indent="-531813" fontAlgn="base">
              <a:lnSpc>
                <a:spcPct val="100000"/>
              </a:lnSpc>
              <a:spcAft>
                <a:spcPct val="0"/>
              </a:spcAft>
              <a:buFont typeface="Wingdings" panose="05000000000000000000" pitchFamily="2" charset="2"/>
              <a:buChar char="v"/>
            </a:pPr>
            <a:r>
              <a:rPr lang="ru-RU" altLang="en-US" sz="2800" dirty="0" smtClean="0"/>
              <a:t>идеи и принципы, на которых основаны элементы компьютерной программы, включая идеи и принципы, лежащие в основе интерфейса программы.</a:t>
            </a:r>
            <a:endParaRPr lang="ru-RU" altLang="en-US" sz="2800"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053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smtClean="0"/>
              <a:t>Срок защиты</a:t>
            </a:r>
            <a:endParaRPr lang="en-US" dirty="0"/>
          </a:p>
        </p:txBody>
      </p:sp>
      <p:sp>
        <p:nvSpPr>
          <p:cNvPr id="3" name="Sisu kohatäide 2"/>
          <p:cNvSpPr>
            <a:spLocks noGrp="1"/>
          </p:cNvSpPr>
          <p:nvPr>
            <p:ph idx="1"/>
          </p:nvPr>
        </p:nvSpPr>
        <p:spPr>
          <a:xfrm>
            <a:off x="913795" y="1935921"/>
            <a:ext cx="10353762" cy="3695136"/>
          </a:xfrm>
        </p:spPr>
        <p:txBody>
          <a:bodyPr>
            <a:normAutofit/>
          </a:bodyPr>
          <a:lstStyle/>
          <a:p>
            <a:r>
              <a:rPr lang="ru-RU" sz="2800" dirty="0" smtClean="0"/>
              <a:t> Действие Авторского права вступает в силу </a:t>
            </a:r>
            <a:r>
              <a:rPr lang="ru-RU" sz="2800" dirty="0"/>
              <a:t>сразу же с созданием произведения и распространяется как на нераскрытые, так и на опубликованные работы. </a:t>
            </a:r>
            <a:endParaRPr lang="ru-RU" sz="2800" dirty="0" smtClean="0"/>
          </a:p>
          <a:p>
            <a:r>
              <a:rPr lang="ru-RU" sz="2800" dirty="0" smtClean="0"/>
              <a:t>Авторское право на произведение действительно </a:t>
            </a:r>
            <a:r>
              <a:rPr lang="ru-RU" sz="2800" dirty="0"/>
              <a:t>на всю жизнь автора и </a:t>
            </a:r>
            <a:r>
              <a:rPr lang="ru-RU" sz="2800" dirty="0" smtClean="0"/>
              <a:t>в силе в течении 70 </a:t>
            </a:r>
            <a:r>
              <a:rPr lang="ru-RU" sz="2800" dirty="0"/>
              <a:t>лет после его </a:t>
            </a:r>
            <a:r>
              <a:rPr lang="ru-RU" sz="2800" dirty="0" smtClean="0"/>
              <a:t>смерти.</a:t>
            </a:r>
            <a:endParaRPr lang="en-US" sz="2800" dirty="0"/>
          </a:p>
        </p:txBody>
      </p:sp>
    </p:spTree>
    <p:extLst>
      <p:ext uri="{BB962C8B-B14F-4D97-AF65-F5344CB8AC3E}">
        <p14:creationId xmlns:p14="http://schemas.microsoft.com/office/powerpoint/2010/main" val="332431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smtClean="0"/>
              <a:t>Авторские права</a:t>
            </a:r>
            <a:endParaRPr lang="en-US" dirty="0"/>
          </a:p>
        </p:txBody>
      </p:sp>
      <p:sp>
        <p:nvSpPr>
          <p:cNvPr id="3" name="Sisu kohatäide 2"/>
          <p:cNvSpPr>
            <a:spLocks noGrp="1"/>
          </p:cNvSpPr>
          <p:nvPr>
            <p:ph idx="1"/>
          </p:nvPr>
        </p:nvSpPr>
        <p:spPr/>
        <p:txBody>
          <a:bodyPr>
            <a:normAutofit/>
          </a:bodyPr>
          <a:lstStyle/>
          <a:p>
            <a:r>
              <a:rPr lang="ru-RU" sz="2800" dirty="0" smtClean="0"/>
              <a:t>Личные не имущественные авторские права</a:t>
            </a:r>
          </a:p>
          <a:p>
            <a:r>
              <a:rPr lang="ru-RU" sz="2800" dirty="0" smtClean="0"/>
              <a:t>Право собственности</a:t>
            </a:r>
            <a:endParaRPr lang="en-US" sz="2800" dirty="0"/>
          </a:p>
        </p:txBody>
      </p:sp>
    </p:spTree>
    <p:extLst>
      <p:ext uri="{BB962C8B-B14F-4D97-AF65-F5344CB8AC3E}">
        <p14:creationId xmlns:p14="http://schemas.microsoft.com/office/powerpoint/2010/main" val="166380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0538" y="166354"/>
            <a:ext cx="10993947" cy="1325562"/>
          </a:xfrm>
        </p:spPr>
        <p:txBody>
          <a:bodyPr>
            <a:normAutofit/>
          </a:bodyPr>
          <a:lstStyle/>
          <a:p>
            <a:r>
              <a:rPr lang="ru-RU" dirty="0"/>
              <a:t>Личные не имущественные авторские </a:t>
            </a:r>
            <a:r>
              <a:rPr lang="ru-RU" dirty="0" smtClean="0"/>
              <a:t>права</a:t>
            </a:r>
            <a:endParaRPr lang="en-US" dirty="0"/>
          </a:p>
        </p:txBody>
      </p:sp>
      <p:sp>
        <p:nvSpPr>
          <p:cNvPr id="3" name="Sisu kohatäide 2"/>
          <p:cNvSpPr>
            <a:spLocks noGrp="1"/>
          </p:cNvSpPr>
          <p:nvPr>
            <p:ph idx="1"/>
          </p:nvPr>
        </p:nvSpPr>
        <p:spPr>
          <a:xfrm>
            <a:off x="331780" y="1491916"/>
            <a:ext cx="11571462" cy="4351337"/>
          </a:xfrm>
        </p:spPr>
        <p:txBody>
          <a:bodyPr>
            <a:noAutofit/>
          </a:bodyPr>
          <a:lstStyle/>
          <a:p>
            <a:r>
              <a:rPr lang="ru-RU" sz="2400" dirty="0"/>
              <a:t>право авторства (признаваться автором произведения)</a:t>
            </a:r>
          </a:p>
          <a:p>
            <a:r>
              <a:rPr lang="ru-RU" sz="2400" dirty="0"/>
              <a:t>право на имя (право использовать или разрешать использовать произведение под подлинным именем автора, псевдонимом либо без обозначения имени, то есть анонимно)</a:t>
            </a:r>
          </a:p>
          <a:p>
            <a:r>
              <a:rPr lang="ru-RU" sz="2400" dirty="0"/>
              <a:t>право на неприкосновенность произведения (право на неприкосновенность защиту и охрану произведения , включая его название, от всякого изменения, сокращения, дополнения и искажения)</a:t>
            </a:r>
          </a:p>
          <a:p>
            <a:r>
              <a:rPr lang="ru-RU" sz="2400" dirty="0"/>
              <a:t>право на обнародование произведения (право обнародовать или разрешать обнародовать произведение в любой форме, включая право на отзыв)</a:t>
            </a:r>
          </a:p>
          <a:p>
            <a:r>
              <a:rPr lang="ru-RU" sz="2400" dirty="0"/>
              <a:t>право на отзыв произведения</a:t>
            </a:r>
          </a:p>
        </p:txBody>
      </p:sp>
    </p:spTree>
    <p:extLst>
      <p:ext uri="{BB962C8B-B14F-4D97-AF65-F5344CB8AC3E}">
        <p14:creationId xmlns:p14="http://schemas.microsoft.com/office/powerpoint/2010/main" val="160015618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TM02900743[[fn=Orgaaniline]]</Template>
  <TotalTime>182</TotalTime>
  <Words>745</Words>
  <Application>Microsoft Office PowerPoint</Application>
  <PresentationFormat>Laiekraan</PresentationFormat>
  <Paragraphs>134</Paragraphs>
  <Slides>21</Slides>
  <Notes>10</Notes>
  <HiddenSlides>0</HiddenSlides>
  <MMClips>0</MMClips>
  <ScaleCrop>false</ScaleCrop>
  <HeadingPairs>
    <vt:vector size="6" baseType="variant">
      <vt:variant>
        <vt:lpstr>Kasutatud fondid</vt:lpstr>
      </vt:variant>
      <vt:variant>
        <vt:i4>12</vt:i4>
      </vt:variant>
      <vt:variant>
        <vt:lpstr>Kujundus</vt:lpstr>
      </vt:variant>
      <vt:variant>
        <vt:i4>2</vt:i4>
      </vt:variant>
      <vt:variant>
        <vt:lpstr>Slaidipealkirjad</vt:lpstr>
      </vt:variant>
      <vt:variant>
        <vt:i4>21</vt:i4>
      </vt:variant>
    </vt:vector>
  </HeadingPairs>
  <TitlesOfParts>
    <vt:vector size="35" baseType="lpstr">
      <vt:lpstr>Arial</vt:lpstr>
      <vt:lpstr>Bookman Old Style</vt:lpstr>
      <vt:lpstr>Calibri</vt:lpstr>
      <vt:lpstr>Calibri Light</vt:lpstr>
      <vt:lpstr>Helvetica Neue</vt:lpstr>
      <vt:lpstr>inherit</vt:lpstr>
      <vt:lpstr>Merriweather Sans</vt:lpstr>
      <vt:lpstr>Roboto</vt:lpstr>
      <vt:lpstr>Rockwell</vt:lpstr>
      <vt:lpstr>Times New Roman</vt:lpstr>
      <vt:lpstr>Wingdings</vt:lpstr>
      <vt:lpstr>Wingdings 2</vt:lpstr>
      <vt:lpstr>HDOfficeLightV0</vt:lpstr>
      <vt:lpstr>Damask</vt:lpstr>
      <vt:lpstr> Õppematerjalide autoriõigus Авторские права на учебный материал</vt:lpstr>
      <vt:lpstr>Что такое авторское право?</vt:lpstr>
      <vt:lpstr>Из истории авторского права</vt:lpstr>
      <vt:lpstr>Закон об авторском праве</vt:lpstr>
      <vt:lpstr>Защищенные произведения </vt:lpstr>
      <vt:lpstr>Закон об авторском праве не распространяется на …</vt:lpstr>
      <vt:lpstr>Срок защиты</vt:lpstr>
      <vt:lpstr>Авторские права</vt:lpstr>
      <vt:lpstr>Личные не имущественные авторские права</vt:lpstr>
      <vt:lpstr>Право собственности</vt:lpstr>
      <vt:lpstr>PowerPointi esitlus</vt:lpstr>
      <vt:lpstr>Свободное использование работы в научных и образовательных целях</vt:lpstr>
      <vt:lpstr>Обоснованный объем</vt:lpstr>
      <vt:lpstr>Виды лицензий</vt:lpstr>
      <vt:lpstr>PowerPointi esitlus</vt:lpstr>
      <vt:lpstr>Лицензии</vt:lpstr>
      <vt:lpstr>Выбор лицензии</vt:lpstr>
      <vt:lpstr>Добавление лицензии</vt:lpstr>
      <vt:lpstr>Не ошибиться</vt:lpstr>
      <vt:lpstr>Литература</vt:lpstr>
      <vt:lpstr>Уважайте автора–  все мы являемся авторами!</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Õppematerjalide autoriõigus Авторские права на учебный материал</dc:title>
  <dc:creator>Natalja Hramtsova</dc:creator>
  <cp:lastModifiedBy>oucom</cp:lastModifiedBy>
  <cp:revision>22</cp:revision>
  <dcterms:created xsi:type="dcterms:W3CDTF">2017-10-08T19:07:05Z</dcterms:created>
  <dcterms:modified xsi:type="dcterms:W3CDTF">2018-09-18T17:51:50Z</dcterms:modified>
</cp:coreProperties>
</file>